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8" r:id="rId5"/>
    <p:sldId id="257" r:id="rId6"/>
    <p:sldId id="261" r:id="rId7"/>
    <p:sldId id="260" r:id="rId8"/>
    <p:sldId id="262" r:id="rId9"/>
    <p:sldId id="267" r:id="rId10"/>
    <p:sldId id="268" r:id="rId11"/>
    <p:sldId id="266" r:id="rId12"/>
    <p:sldId id="270" r:id="rId13"/>
    <p:sldId id="265" r:id="rId14"/>
    <p:sldId id="271" r:id="rId15"/>
    <p:sldId id="273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gore laurence" initials="dl" lastIdx="1" clrIdx="0">
    <p:extLst>
      <p:ext uri="{19B8F6BF-5375-455C-9EA6-DF929625EA0E}">
        <p15:presenceInfo xmlns:p15="http://schemas.microsoft.com/office/powerpoint/2012/main" userId="db38e58f211b6b7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FC88"/>
    <a:srgbClr val="FA7A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03" autoAdjust="0"/>
    <p:restoredTop sz="94660"/>
  </p:normalViewPr>
  <p:slideViewPr>
    <p:cSldViewPr snapToGrid="0">
      <p:cViewPr varScale="1">
        <p:scale>
          <a:sx n="85" d="100"/>
          <a:sy n="85" d="100"/>
        </p:scale>
        <p:origin x="176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A14949-2CEF-4FF3-9EAF-DC17E3E3AD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453340F-70EB-43B5-898B-5BA4D69F8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674666-8335-46E7-9FF2-6AED4A64F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161E3-6433-4E88-9442-44050C14C138}" type="datetimeFigureOut">
              <a:rPr lang="fr-FR" smtClean="0"/>
              <a:t>28/08/2024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9BD8AF-A9F5-4A3E-A3D8-25B7F03A8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DD80B9-45FC-4A6C-A7CE-4FF215AE3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C10-AF5B-4CF4-8798-D757A4E2C31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760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3C6357-DF05-4AA1-BC43-1DED2EDF1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ADBA56A-5625-40C1-AC44-CF2986F3F9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8B50C5-A4EA-419E-91CE-71F126501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161E3-6433-4E88-9442-44050C14C138}" type="datetimeFigureOut">
              <a:rPr lang="fr-FR" smtClean="0"/>
              <a:t>28/08/2024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22D091-5773-4C69-ADF8-FE3FA2731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75DB34-AB4E-4FF6-ACB1-6EEB05C9B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C10-AF5B-4CF4-8798-D757A4E2C31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6791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5024970-E979-4463-9B33-A738F10E86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FEB6C13-1BF8-4464-98E8-F613D35A71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1658B2F-9ED4-481D-92FC-8E5541C6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161E3-6433-4E88-9442-44050C14C138}" type="datetimeFigureOut">
              <a:rPr lang="fr-FR" smtClean="0"/>
              <a:t>28/08/2024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AFC5102-3465-4409-AC57-635858928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462D62-A24B-45E2-AD72-C822C2D8A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C10-AF5B-4CF4-8798-D757A4E2C31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233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7B1FF6-F25D-4B49-8E76-523B1CFB0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55F9357-8EFC-4B62-95BB-169472CECA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BEB7C72-F21E-4D3A-A5C3-356A776F5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161E3-6433-4E88-9442-44050C14C138}" type="datetimeFigureOut">
              <a:rPr lang="fr-FR" smtClean="0"/>
              <a:t>28/08/2024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D6B076-0B5F-48E6-AD78-E414A5BD9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85E833-8FDA-439C-A930-6AB740D1B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C10-AF5B-4CF4-8798-D757A4E2C31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8191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38D2B5-6853-4429-8099-B31066294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C31C45-91E3-4E9D-88C8-9B206B1A0E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929770-71A7-42FE-BA21-AF98CF797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161E3-6433-4E88-9442-44050C14C138}" type="datetimeFigureOut">
              <a:rPr lang="fr-FR" smtClean="0"/>
              <a:t>28/08/2024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8F5B8A6-7785-42FF-A69C-E459CA5C3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99C736-1D12-4435-967C-44E656135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C10-AF5B-4CF4-8798-D757A4E2C31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4386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BBD15E-691F-4FA2-BC15-DB79BFDCA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43338A-4D60-410F-B935-8D3524CB5E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A6772D7-DE5F-49AB-AB64-560D11801F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32DF95-1E6D-402C-9E84-828F43660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161E3-6433-4E88-9442-44050C14C138}" type="datetimeFigureOut">
              <a:rPr lang="fr-FR" smtClean="0"/>
              <a:t>28/08/2024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616CB0A-3C08-4E56-A087-6692A2627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160F78A-E9BD-4392-9AEB-FEF08103F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C10-AF5B-4CF4-8798-D757A4E2C31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5921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C326BE-43C1-453B-BEB8-20CA62723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8824BB3-BEA6-476B-A4FE-E84214DF01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6EE3A65-12F4-41C3-A4E7-03BF2B4278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80CDD22-E843-499B-8087-E3AFB9F2BF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DE7708E-EB9E-49C2-A168-F06C88E518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6653507-CEC4-4275-9033-D2E629AFC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161E3-6433-4E88-9442-44050C14C138}" type="datetimeFigureOut">
              <a:rPr lang="fr-FR" smtClean="0"/>
              <a:t>28/08/2024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D588FE6-D39B-4BB9-B861-72A31762A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EB939F8-B198-40D3-9386-AF47C7797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C10-AF5B-4CF4-8798-D757A4E2C31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6678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10C59E-4333-4BF0-A973-CD0FAF6B0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E4064C2-55E1-4647-9A1E-434FBF3A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161E3-6433-4E88-9442-44050C14C138}" type="datetimeFigureOut">
              <a:rPr lang="fr-FR" smtClean="0"/>
              <a:t>28/08/2024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B13C071-89C4-4015-B943-6AAE5E482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86C2F0-5B07-4C13-B3DF-004F373EE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C10-AF5B-4CF4-8798-D757A4E2C31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2333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430B7CE-C15A-4DB7-9384-50B04E245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161E3-6433-4E88-9442-44050C14C138}" type="datetimeFigureOut">
              <a:rPr lang="fr-FR" smtClean="0"/>
              <a:t>28/08/2024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D9EABCD-C9B5-4076-B1A9-BAD95B6A6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A81A8AC-BFD4-4CEC-9AE8-B1A78FFD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C10-AF5B-4CF4-8798-D757A4E2C31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7697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33B8D4-2C0F-4C27-8E2A-81736532C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6850FC-DBAC-4B6F-8680-112F29D4C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2502CF6-DA6F-4478-8760-FD5FD41BDB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E273F70-E813-423B-9067-E18219E64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161E3-6433-4E88-9442-44050C14C138}" type="datetimeFigureOut">
              <a:rPr lang="fr-FR" smtClean="0"/>
              <a:t>28/08/2024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EA9F04-4F6F-410B-B12C-DFDAA2180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D286137-61AC-4659-982A-68341E925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C10-AF5B-4CF4-8798-D757A4E2C31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6626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F4A6B5-F66F-4C01-9AEC-3E1EFA296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C51E866-6B8F-43C1-BB50-18A1FF6D42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DC0A5F4-F31F-4EF9-B873-9AA134F9D6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DB1CF6-9737-4B5A-B544-5BDF8998F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161E3-6433-4E88-9442-44050C14C138}" type="datetimeFigureOut">
              <a:rPr lang="fr-FR" smtClean="0"/>
              <a:t>28/08/2024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9A26D3-0C92-4BB4-AE4B-7DD9EFC2F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17A2F5D-E92A-4EBD-AEA8-00944E292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C10-AF5B-4CF4-8798-D757A4E2C31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3065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C2EB44D-6566-4A6B-9A4E-C92AA6AA4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E0EE097-B7BC-4F10-9B10-9D18A12E2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912AC4-000F-4408-AF64-C415EE4B33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161E3-6433-4E88-9442-44050C14C138}" type="datetimeFigureOut">
              <a:rPr lang="fr-FR" smtClean="0"/>
              <a:t>28/08/2024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4C85BE-65FA-45D3-B060-633B39950E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B324CA-A612-4932-A9B0-F3801DA44E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B5C10-AF5B-4CF4-8798-D757A4E2C31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3714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Freeform: Shape 136">
            <a:extLst>
              <a:ext uri="{FF2B5EF4-FFF2-40B4-BE49-F238E27FC236}">
                <a16:creationId xmlns:a16="http://schemas.microsoft.com/office/drawing/2014/main" id="{6DB7ADBC-26DA-450D-A8BF-E1ACCB4663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0234" y="0"/>
            <a:ext cx="6488456" cy="3036711"/>
          </a:xfrm>
          <a:custGeom>
            <a:avLst/>
            <a:gdLst>
              <a:gd name="connsiteX0" fmla="*/ 0 w 6488456"/>
              <a:gd name="connsiteY0" fmla="*/ 0 h 3036711"/>
              <a:gd name="connsiteX1" fmla="*/ 6488456 w 6488456"/>
              <a:gd name="connsiteY1" fmla="*/ 0 h 3036711"/>
              <a:gd name="connsiteX2" fmla="*/ 6482686 w 6488456"/>
              <a:gd name="connsiteY2" fmla="*/ 114279 h 3036711"/>
              <a:gd name="connsiteX3" fmla="*/ 3244228 w 6488456"/>
              <a:gd name="connsiteY3" fmla="*/ 3036711 h 3036711"/>
              <a:gd name="connsiteX4" fmla="*/ 5771 w 6488456"/>
              <a:gd name="connsiteY4" fmla="*/ 114279 h 303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8456" h="3036711">
                <a:moveTo>
                  <a:pt x="0" y="0"/>
                </a:moveTo>
                <a:lnTo>
                  <a:pt x="6488456" y="0"/>
                </a:lnTo>
                <a:lnTo>
                  <a:pt x="6482686" y="114279"/>
                </a:lnTo>
                <a:cubicBezTo>
                  <a:pt x="6315984" y="1755766"/>
                  <a:pt x="4929697" y="3036711"/>
                  <a:pt x="3244228" y="3036711"/>
                </a:cubicBezTo>
                <a:cubicBezTo>
                  <a:pt x="1558760" y="3036711"/>
                  <a:pt x="172473" y="1755766"/>
                  <a:pt x="5771" y="114279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31" name="Freeform: Shape 138">
            <a:extLst>
              <a:ext uri="{FF2B5EF4-FFF2-40B4-BE49-F238E27FC236}">
                <a16:creationId xmlns:a16="http://schemas.microsoft.com/office/drawing/2014/main" id="{5E3C0EDB-60D3-4CEF-8B80-C6D01E08DE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900758"/>
            <a:ext cx="5198011" cy="3957242"/>
          </a:xfrm>
          <a:custGeom>
            <a:avLst/>
            <a:gdLst>
              <a:gd name="connsiteX0" fmla="*/ 1942747 w 5198011"/>
              <a:gd name="connsiteY0" fmla="*/ 0 h 3957242"/>
              <a:gd name="connsiteX1" fmla="*/ 5198011 w 5198011"/>
              <a:gd name="connsiteY1" fmla="*/ 3255264 h 3957242"/>
              <a:gd name="connsiteX2" fmla="*/ 5131876 w 5198011"/>
              <a:gd name="connsiteY2" fmla="*/ 3911314 h 3957242"/>
              <a:gd name="connsiteX3" fmla="*/ 5120066 w 5198011"/>
              <a:gd name="connsiteY3" fmla="*/ 3957242 h 3957242"/>
              <a:gd name="connsiteX4" fmla="*/ 0 w 5198011"/>
              <a:gd name="connsiteY4" fmla="*/ 3957242 h 3957242"/>
              <a:gd name="connsiteX5" fmla="*/ 0 w 5198011"/>
              <a:gd name="connsiteY5" fmla="*/ 647700 h 3957242"/>
              <a:gd name="connsiteX6" fmla="*/ 122698 w 5198011"/>
              <a:gd name="connsiteY6" fmla="*/ 555948 h 3957242"/>
              <a:gd name="connsiteX7" fmla="*/ 1942747 w 5198011"/>
              <a:gd name="connsiteY7" fmla="*/ 0 h 3957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8011" h="3957242">
                <a:moveTo>
                  <a:pt x="1942747" y="0"/>
                </a:moveTo>
                <a:cubicBezTo>
                  <a:pt x="3740580" y="0"/>
                  <a:pt x="5198011" y="1457431"/>
                  <a:pt x="5198011" y="3255264"/>
                </a:cubicBezTo>
                <a:cubicBezTo>
                  <a:pt x="5198011" y="3479993"/>
                  <a:pt x="5175239" y="3699404"/>
                  <a:pt x="5131876" y="3911314"/>
                </a:cubicBezTo>
                <a:lnTo>
                  <a:pt x="5120066" y="3957242"/>
                </a:lnTo>
                <a:lnTo>
                  <a:pt x="0" y="3957242"/>
                </a:lnTo>
                <a:lnTo>
                  <a:pt x="0" y="647700"/>
                </a:lnTo>
                <a:lnTo>
                  <a:pt x="122698" y="555948"/>
                </a:lnTo>
                <a:cubicBezTo>
                  <a:pt x="642241" y="204951"/>
                  <a:pt x="1268560" y="0"/>
                  <a:pt x="1942747" y="0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32" name="Freeform: Shape 140">
            <a:extLst>
              <a:ext uri="{FF2B5EF4-FFF2-40B4-BE49-F238E27FC236}">
                <a16:creationId xmlns:a16="http://schemas.microsoft.com/office/drawing/2014/main" id="{40C269CE-FB56-4D68-8CFB-1CFD5F3505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63375" y="500244"/>
            <a:ext cx="6428625" cy="6357756"/>
          </a:xfrm>
          <a:custGeom>
            <a:avLst/>
            <a:gdLst>
              <a:gd name="connsiteX0" fmla="*/ 4279392 w 6428625"/>
              <a:gd name="connsiteY0" fmla="*/ 0 h 6357756"/>
              <a:gd name="connsiteX1" fmla="*/ 6319204 w 6428625"/>
              <a:gd name="connsiteY1" fmla="*/ 516500 h 6357756"/>
              <a:gd name="connsiteX2" fmla="*/ 6428625 w 6428625"/>
              <a:gd name="connsiteY2" fmla="*/ 579415 h 6357756"/>
              <a:gd name="connsiteX3" fmla="*/ 6428625 w 6428625"/>
              <a:gd name="connsiteY3" fmla="*/ 6357756 h 6357756"/>
              <a:gd name="connsiteX4" fmla="*/ 539921 w 6428625"/>
              <a:gd name="connsiteY4" fmla="*/ 6357756 h 6357756"/>
              <a:gd name="connsiteX5" fmla="*/ 516500 w 6428625"/>
              <a:gd name="connsiteY5" fmla="*/ 6319205 h 6357756"/>
              <a:gd name="connsiteX6" fmla="*/ 0 w 6428625"/>
              <a:gd name="connsiteY6" fmla="*/ 4279392 h 6357756"/>
              <a:gd name="connsiteX7" fmla="*/ 4279392 w 6428625"/>
              <a:gd name="connsiteY7" fmla="*/ 0 h 6357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28625" h="6357756">
                <a:moveTo>
                  <a:pt x="4279392" y="0"/>
                </a:moveTo>
                <a:cubicBezTo>
                  <a:pt x="5017968" y="0"/>
                  <a:pt x="5712843" y="187105"/>
                  <a:pt x="6319204" y="516500"/>
                </a:cubicBezTo>
                <a:lnTo>
                  <a:pt x="6428625" y="579415"/>
                </a:lnTo>
                <a:lnTo>
                  <a:pt x="6428625" y="6357756"/>
                </a:lnTo>
                <a:lnTo>
                  <a:pt x="539921" y="6357756"/>
                </a:lnTo>
                <a:lnTo>
                  <a:pt x="516500" y="6319205"/>
                </a:lnTo>
                <a:cubicBezTo>
                  <a:pt x="187105" y="5712844"/>
                  <a:pt x="0" y="5017968"/>
                  <a:pt x="0" y="4279392"/>
                </a:cubicBezTo>
                <a:cubicBezTo>
                  <a:pt x="0" y="1915949"/>
                  <a:pt x="1915949" y="0"/>
                  <a:pt x="4279392" y="0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33" name="Freeform: Shape 142">
            <a:extLst>
              <a:ext uri="{FF2B5EF4-FFF2-40B4-BE49-F238E27FC236}">
                <a16:creationId xmlns:a16="http://schemas.microsoft.com/office/drawing/2014/main" id="{A6ED7E7F-75F7-4581-A930-C4DEBC2A84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27967" y="664836"/>
            <a:ext cx="6264033" cy="6193164"/>
          </a:xfrm>
          <a:custGeom>
            <a:avLst/>
            <a:gdLst>
              <a:gd name="connsiteX0" fmla="*/ 4114800 w 6264033"/>
              <a:gd name="connsiteY0" fmla="*/ 0 h 6193164"/>
              <a:gd name="connsiteX1" fmla="*/ 6248473 w 6264033"/>
              <a:gd name="connsiteY1" fmla="*/ 595714 h 6193164"/>
              <a:gd name="connsiteX2" fmla="*/ 6264033 w 6264033"/>
              <a:gd name="connsiteY2" fmla="*/ 605689 h 6193164"/>
              <a:gd name="connsiteX3" fmla="*/ 6264033 w 6264033"/>
              <a:gd name="connsiteY3" fmla="*/ 6193164 h 6193164"/>
              <a:gd name="connsiteX4" fmla="*/ 567718 w 6264033"/>
              <a:gd name="connsiteY4" fmla="*/ 6193164 h 6193164"/>
              <a:gd name="connsiteX5" fmla="*/ 496635 w 6264033"/>
              <a:gd name="connsiteY5" fmla="*/ 6076158 h 6193164"/>
              <a:gd name="connsiteX6" fmla="*/ 0 w 6264033"/>
              <a:gd name="connsiteY6" fmla="*/ 4114800 h 6193164"/>
              <a:gd name="connsiteX7" fmla="*/ 4114800 w 6264033"/>
              <a:gd name="connsiteY7" fmla="*/ 0 h 619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64033" h="6193164">
                <a:moveTo>
                  <a:pt x="4114800" y="0"/>
                </a:moveTo>
                <a:cubicBezTo>
                  <a:pt x="4895986" y="0"/>
                  <a:pt x="5626328" y="217689"/>
                  <a:pt x="6248473" y="595714"/>
                </a:cubicBezTo>
                <a:lnTo>
                  <a:pt x="6264033" y="605689"/>
                </a:lnTo>
                <a:lnTo>
                  <a:pt x="6264033" y="6193164"/>
                </a:lnTo>
                <a:lnTo>
                  <a:pt x="567718" y="6193164"/>
                </a:lnTo>
                <a:lnTo>
                  <a:pt x="496635" y="6076158"/>
                </a:lnTo>
                <a:cubicBezTo>
                  <a:pt x="179909" y="5493119"/>
                  <a:pt x="0" y="4824969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solidFill>
            <a:srgbClr val="535D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DD9A06C2-5F04-42FA-9589-839EDCB124F6}"/>
              </a:ext>
            </a:extLst>
          </p:cNvPr>
          <p:cNvSpPr txBox="1">
            <a:spLocks/>
          </p:cNvSpPr>
          <p:nvPr/>
        </p:nvSpPr>
        <p:spPr>
          <a:xfrm>
            <a:off x="1578430" y="383934"/>
            <a:ext cx="5205967" cy="202440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6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PRESENTATION DU DISPOSITIF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6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ULIS TFC</a:t>
            </a:r>
            <a:endParaRPr lang="en-US" sz="6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6503FD3-45BA-4169-B4B9-503EECCC39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53006" y="3002808"/>
            <a:ext cx="6161112" cy="106829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UNITE LOCALISEE POUR L’INCLUSION SCOLAIRE</a:t>
            </a:r>
          </a:p>
          <a:p>
            <a:r>
              <a:rPr lang="en-US" dirty="0">
                <a:solidFill>
                  <a:srgbClr val="FFFFFF"/>
                </a:solidFill>
              </a:rPr>
              <a:t>Trouble des Fonctions Cognitives</a:t>
            </a:r>
            <a:endParaRPr lang="en-US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 descr="Quels aménagements pour les classes ULIS ? | Aménagement des espaces  éducatifs – Classe de demain">
            <a:extLst>
              <a:ext uri="{FF2B5EF4-FFF2-40B4-BE49-F238E27FC236}">
                <a16:creationId xmlns:a16="http://schemas.microsoft.com/office/drawing/2014/main" id="{0D930D6D-5E0E-456F-BD53-E084E587AA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6" r="20003" b="-1"/>
          <a:stretch/>
        </p:blipFill>
        <p:spPr bwMode="auto">
          <a:xfrm>
            <a:off x="3" y="3124786"/>
            <a:ext cx="5001415" cy="3733214"/>
          </a:xfrm>
          <a:custGeom>
            <a:avLst/>
            <a:gdLst/>
            <a:ahLst/>
            <a:cxnLst/>
            <a:rect l="l" t="t" r="r" b="b"/>
            <a:pathLst>
              <a:path w="5001415" h="3733214">
                <a:moveTo>
                  <a:pt x="1956463" y="0"/>
                </a:moveTo>
                <a:cubicBezTo>
                  <a:pt x="3638144" y="0"/>
                  <a:pt x="5001415" y="1363271"/>
                  <a:pt x="5001415" y="3044952"/>
                </a:cubicBezTo>
                <a:cubicBezTo>
                  <a:pt x="5001415" y="3255162"/>
                  <a:pt x="4980114" y="3460397"/>
                  <a:pt x="4939553" y="3658617"/>
                </a:cubicBezTo>
                <a:lnTo>
                  <a:pt x="4920372" y="3733214"/>
                </a:lnTo>
                <a:lnTo>
                  <a:pt x="0" y="3733214"/>
                </a:lnTo>
                <a:lnTo>
                  <a:pt x="0" y="713124"/>
                </a:lnTo>
                <a:lnTo>
                  <a:pt x="19591" y="695319"/>
                </a:lnTo>
                <a:cubicBezTo>
                  <a:pt x="545938" y="260939"/>
                  <a:pt x="1220728" y="0"/>
                  <a:pt x="195646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650C8605-192E-FB48-96A7-FEE46D9C5A08}"/>
              </a:ext>
            </a:extLst>
          </p:cNvPr>
          <p:cNvSpPr txBox="1">
            <a:spLocks/>
          </p:cNvSpPr>
          <p:nvPr/>
        </p:nvSpPr>
        <p:spPr>
          <a:xfrm>
            <a:off x="6377848" y="3958902"/>
            <a:ext cx="5617029" cy="4570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du collège Hector BERLIOZ à COMMUNAY</a:t>
            </a:r>
          </a:p>
        </p:txBody>
      </p:sp>
    </p:spTree>
    <p:extLst>
      <p:ext uri="{BB962C8B-B14F-4D97-AF65-F5344CB8AC3E}">
        <p14:creationId xmlns:p14="http://schemas.microsoft.com/office/powerpoint/2010/main" val="2771319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D55E05-51A2-4173-A7FA-869DE4F71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1345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1956AC0-684E-4445-B0D1-3ECDCF5C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963" y="1886626"/>
            <a:ext cx="4795157" cy="2705715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LE RÔLE DES PROFESSEURS DU COLLEGE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7F4C41-AFD3-4FCE-9B6A-F3A804CDF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1450" y="621792"/>
            <a:ext cx="5367587" cy="5413248"/>
          </a:xfrm>
        </p:spPr>
        <p:txBody>
          <a:bodyPr anchor="ctr">
            <a:normAutofit/>
          </a:bodyPr>
          <a:lstStyle/>
          <a:p>
            <a:r>
              <a:rPr lang="fr-FR" sz="2600" b="1" dirty="0"/>
              <a:t>Les professeurs du collège:</a:t>
            </a:r>
            <a:endParaRPr lang="fr-FR" sz="2600" dirty="0"/>
          </a:p>
          <a:p>
            <a:pPr>
              <a:buFontTx/>
              <a:buChar char="-"/>
            </a:pPr>
            <a:r>
              <a:rPr lang="fr-FR" sz="1800" dirty="0"/>
              <a:t>Ils ont </a:t>
            </a:r>
            <a:r>
              <a:rPr lang="fr-FR" sz="1800" dirty="0">
                <a:solidFill>
                  <a:srgbClr val="FF0000"/>
                </a:solidFill>
              </a:rPr>
              <a:t>la responsabilité de la mise en œuvre des adaptations </a:t>
            </a:r>
            <a:r>
              <a:rPr lang="fr-FR" sz="1800" dirty="0"/>
              <a:t>en fonction des indications portées par le PPS et en lien avec l’équipe de suivi de la scolarisation </a:t>
            </a:r>
          </a:p>
          <a:p>
            <a:pPr>
              <a:buFontTx/>
              <a:buChar char="-"/>
            </a:pPr>
            <a:r>
              <a:rPr lang="fr-FR" sz="1800" dirty="0"/>
              <a:t>Ils participent aux </a:t>
            </a:r>
            <a:r>
              <a:rPr lang="fr-FR" sz="1800" dirty="0">
                <a:solidFill>
                  <a:srgbClr val="FF0000"/>
                </a:solidFill>
              </a:rPr>
              <a:t>ajustements du projet personnalisé de l’élève </a:t>
            </a:r>
            <a:r>
              <a:rPr lang="fr-FR" sz="1800" dirty="0"/>
              <a:t>en ce qui concerne leur matière. </a:t>
            </a:r>
          </a:p>
          <a:p>
            <a:pPr marL="0" indent="0">
              <a:buNone/>
            </a:pPr>
            <a:r>
              <a:rPr lang="fr-FR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3300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264F718-7FAC-4056-9FA9-A603EC682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5" y="0"/>
            <a:ext cx="1219047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74639F7-E3C7-4165-A83E-6386A86BA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6356349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B3AF0F1-707A-463E-B5EE-33C63A40CF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5979591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3F0B6EE-8E67-46BC-9F68-300AF23F9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963" y="1747671"/>
            <a:ext cx="3785616" cy="2548442"/>
          </a:xfrm>
        </p:spPr>
        <p:txBody>
          <a:bodyPr anchor="b">
            <a:normAutofit/>
          </a:bodyPr>
          <a:lstStyle/>
          <a:p>
            <a:r>
              <a:rPr lang="fr-FR" sz="3600" dirty="0"/>
              <a:t>LES ELEVES DU DISPOSITIF ULIS TFC COLLEGE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ABCD81-D186-4E07-95A8-47F7204CF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1029" y="581025"/>
            <a:ext cx="5608008" cy="6019800"/>
          </a:xfrm>
        </p:spPr>
        <p:txBody>
          <a:bodyPr anchor="ctr">
            <a:noAutofit/>
          </a:bodyPr>
          <a:lstStyle/>
          <a:p>
            <a:endParaRPr lang="fr-FR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2400" b="1" dirty="0">
                <a:solidFill>
                  <a:schemeClr val="bg1"/>
                </a:solidFill>
              </a:rPr>
              <a:t>Des collégiens à part entière</a:t>
            </a:r>
            <a:r>
              <a:rPr lang="fr-FR" sz="2400" dirty="0">
                <a:solidFill>
                  <a:schemeClr val="bg1"/>
                </a:solidFill>
              </a:rPr>
              <a:t>: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fr-FR" sz="1800" dirty="0">
                <a:solidFill>
                  <a:schemeClr val="bg1"/>
                </a:solidFill>
              </a:rPr>
              <a:t>Age: de 11 à 16 ans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fr-FR" sz="1800" dirty="0">
                <a:solidFill>
                  <a:schemeClr val="bg1"/>
                </a:solidFill>
              </a:rPr>
              <a:t>Durée: 4 ans maximum au collège.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8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8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8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800" dirty="0">
              <a:solidFill>
                <a:srgbClr val="00B0F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2400" b="1" dirty="0">
                <a:solidFill>
                  <a:schemeClr val="bg1"/>
                </a:solidFill>
              </a:rPr>
              <a:t>Les lieux d’enseignement: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fr-FR" sz="1800" dirty="0">
                <a:solidFill>
                  <a:schemeClr val="bg1"/>
                </a:solidFill>
              </a:rPr>
              <a:t>Salles de cours et tout autre endroit: </a:t>
            </a:r>
            <a:r>
              <a:rPr lang="fr-FR" sz="1800" dirty="0">
                <a:solidFill>
                  <a:srgbClr val="FF0000"/>
                </a:solidFill>
              </a:rPr>
              <a:t>idem à la classe de référence</a:t>
            </a:r>
            <a:r>
              <a:rPr lang="fr-FR" sz="1800" dirty="0">
                <a:solidFill>
                  <a:schemeClr val="bg1"/>
                </a:solidFill>
              </a:rPr>
              <a:t> selon les matières et l’EDT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fr-FR" sz="18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fr-FR" sz="1800" dirty="0">
                <a:solidFill>
                  <a:schemeClr val="bg1"/>
                </a:solidFill>
              </a:rPr>
              <a:t>Salle 17: </a:t>
            </a:r>
            <a:r>
              <a:rPr lang="fr-FR" sz="1800" dirty="0">
                <a:solidFill>
                  <a:srgbClr val="FF0000"/>
                </a:solidFill>
              </a:rPr>
              <a:t>lors des temps  </a:t>
            </a:r>
            <a:r>
              <a:rPr lang="fr-FR" sz="1800" dirty="0">
                <a:solidFill>
                  <a:schemeClr val="bg1"/>
                </a:solidFill>
              </a:rPr>
              <a:t>avec l’enseignante coordonnatrice.</a:t>
            </a:r>
            <a:endParaRPr lang="fr-FR" sz="1800" b="1" dirty="0">
              <a:solidFill>
                <a:schemeClr val="bg1"/>
              </a:solidFill>
            </a:endParaRPr>
          </a:p>
          <a:p>
            <a:endParaRPr lang="fr-FR" sz="2200" dirty="0">
              <a:solidFill>
                <a:schemeClr val="bg1"/>
              </a:solidFill>
            </a:endParaRPr>
          </a:p>
        </p:txBody>
      </p:sp>
      <p:pic>
        <p:nvPicPr>
          <p:cNvPr id="4" name="Picture 4" descr="Quels aménagements pour les classes ULIS ? | Aménagement des espaces  éducatifs – Classe de demain">
            <a:extLst>
              <a:ext uri="{FF2B5EF4-FFF2-40B4-BE49-F238E27FC236}">
                <a16:creationId xmlns:a16="http://schemas.microsoft.com/office/drawing/2014/main" id="{ABBD63CB-B2B9-4C76-8D91-AE1A8F59E6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6" r="20003" b="-1"/>
          <a:stretch/>
        </p:blipFill>
        <p:spPr bwMode="auto">
          <a:xfrm>
            <a:off x="0" y="4473555"/>
            <a:ext cx="3194459" cy="2384445"/>
          </a:xfrm>
          <a:custGeom>
            <a:avLst/>
            <a:gdLst/>
            <a:ahLst/>
            <a:cxnLst/>
            <a:rect l="l" t="t" r="r" b="b"/>
            <a:pathLst>
              <a:path w="5001415" h="3733214">
                <a:moveTo>
                  <a:pt x="1956463" y="0"/>
                </a:moveTo>
                <a:cubicBezTo>
                  <a:pt x="3638144" y="0"/>
                  <a:pt x="5001415" y="1363271"/>
                  <a:pt x="5001415" y="3044952"/>
                </a:cubicBezTo>
                <a:cubicBezTo>
                  <a:pt x="5001415" y="3255162"/>
                  <a:pt x="4980114" y="3460397"/>
                  <a:pt x="4939553" y="3658617"/>
                </a:cubicBezTo>
                <a:lnTo>
                  <a:pt x="4920372" y="3733214"/>
                </a:lnTo>
                <a:lnTo>
                  <a:pt x="0" y="3733214"/>
                </a:lnTo>
                <a:lnTo>
                  <a:pt x="0" y="713124"/>
                </a:lnTo>
                <a:lnTo>
                  <a:pt x="19591" y="695319"/>
                </a:lnTo>
                <a:cubicBezTo>
                  <a:pt x="545938" y="260939"/>
                  <a:pt x="1220728" y="0"/>
                  <a:pt x="195646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535355B4-7BD7-40AF-BFF3-89BB7F7A19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" r="2" b="3972"/>
          <a:stretch/>
        </p:blipFill>
        <p:spPr bwMode="auto">
          <a:xfrm>
            <a:off x="302963" y="0"/>
            <a:ext cx="4032112" cy="1886626"/>
          </a:xfrm>
          <a:custGeom>
            <a:avLst/>
            <a:gdLst/>
            <a:ahLst/>
            <a:cxnLst/>
            <a:rect l="l" t="t" r="r" b="b"/>
            <a:pathLst>
              <a:path w="6069184" h="2839783">
                <a:moveTo>
                  <a:pt x="0" y="0"/>
                </a:moveTo>
                <a:lnTo>
                  <a:pt x="6069184" y="0"/>
                </a:lnTo>
                <a:lnTo>
                  <a:pt x="6063824" y="106160"/>
                </a:lnTo>
                <a:cubicBezTo>
                  <a:pt x="5907892" y="1641596"/>
                  <a:pt x="4611168" y="2839783"/>
                  <a:pt x="3034592" y="2839783"/>
                </a:cubicBezTo>
                <a:cubicBezTo>
                  <a:pt x="1458016" y="2839783"/>
                  <a:pt x="161293" y="1641596"/>
                  <a:pt x="5361" y="10616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6719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200A29-6774-42F3-AFB8-BE85CA048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566" y="1586752"/>
            <a:ext cx="4102963" cy="3267635"/>
          </a:xfrm>
        </p:spPr>
        <p:txBody>
          <a:bodyPr anchor="ctr">
            <a:normAutofit/>
          </a:bodyPr>
          <a:lstStyle/>
          <a:p>
            <a:r>
              <a:rPr lang="fr-FR" sz="3600" dirty="0"/>
              <a:t>DES ELEVES A BESOINS EDUCATIFS PARTICULIERS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FF2AC85-FAA0-4844-813F-83C04D738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7636" y="0"/>
            <a:ext cx="7281316" cy="6858000"/>
          </a:xfrm>
          <a:custGeom>
            <a:avLst/>
            <a:gdLst>
              <a:gd name="connsiteX0" fmla="*/ 361354 w 7281316"/>
              <a:gd name="connsiteY0" fmla="*/ 0 h 6858000"/>
              <a:gd name="connsiteX1" fmla="*/ 7281316 w 7281316"/>
              <a:gd name="connsiteY1" fmla="*/ 0 h 6858000"/>
              <a:gd name="connsiteX2" fmla="*/ 7281316 w 7281316"/>
              <a:gd name="connsiteY2" fmla="*/ 6858000 h 6858000"/>
              <a:gd name="connsiteX3" fmla="*/ 696735 w 7281316"/>
              <a:gd name="connsiteY3" fmla="*/ 6858000 h 6858000"/>
              <a:gd name="connsiteX4" fmla="*/ 690849 w 7281316"/>
              <a:gd name="connsiteY4" fmla="*/ 6842426 h 6858000"/>
              <a:gd name="connsiteX5" fmla="*/ 335637 w 7281316"/>
              <a:gd name="connsiteY5" fmla="*/ 947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81316" h="6858000">
                <a:moveTo>
                  <a:pt x="361354" y="0"/>
                </a:moveTo>
                <a:lnTo>
                  <a:pt x="7281316" y="0"/>
                </a:lnTo>
                <a:lnTo>
                  <a:pt x="7281316" y="6858000"/>
                </a:lnTo>
                <a:lnTo>
                  <a:pt x="696735" y="6858000"/>
                </a:lnTo>
                <a:lnTo>
                  <a:pt x="690849" y="6842426"/>
                </a:lnTo>
                <a:cubicBezTo>
                  <a:pt x="-65870" y="4704140"/>
                  <a:pt x="-226206" y="2374054"/>
                  <a:pt x="335637" y="94722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CC0F1E-BAA2-47B1-8F83-7ECB9FD9E0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89558" y="0"/>
            <a:ext cx="6999394" cy="6858000"/>
          </a:xfrm>
          <a:custGeom>
            <a:avLst/>
            <a:gdLst>
              <a:gd name="connsiteX0" fmla="*/ 6999394 w 6999394"/>
              <a:gd name="connsiteY0" fmla="*/ 0 h 6858000"/>
              <a:gd name="connsiteX1" fmla="*/ 6999394 w 6999394"/>
              <a:gd name="connsiteY1" fmla="*/ 6858000 h 6858000"/>
              <a:gd name="connsiteX2" fmla="*/ 717029 w 6999394"/>
              <a:gd name="connsiteY2" fmla="*/ 6858000 h 6858000"/>
              <a:gd name="connsiteX3" fmla="*/ 623642 w 6999394"/>
              <a:gd name="connsiteY3" fmla="*/ 6599363 h 6858000"/>
              <a:gd name="connsiteX4" fmla="*/ 319533 w 6999394"/>
              <a:gd name="connsiteY4" fmla="*/ 193787 h 6858000"/>
              <a:gd name="connsiteX5" fmla="*/ 371685 w 6999394"/>
              <a:gd name="connsiteY5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99394" h="6858000">
                <a:moveTo>
                  <a:pt x="6999394" y="0"/>
                </a:moveTo>
                <a:lnTo>
                  <a:pt x="6999394" y="6858000"/>
                </a:lnTo>
                <a:lnTo>
                  <a:pt x="717029" y="6858000"/>
                </a:lnTo>
                <a:lnTo>
                  <a:pt x="623642" y="6599363"/>
                </a:lnTo>
                <a:cubicBezTo>
                  <a:pt x="-67685" y="4563346"/>
                  <a:pt x="-206622" y="2355719"/>
                  <a:pt x="319533" y="193787"/>
                </a:cubicBezTo>
                <a:lnTo>
                  <a:pt x="371685" y="1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66F251-61A9-4721-98A3-FACED9D54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793376"/>
            <a:ext cx="6468035" cy="5526742"/>
          </a:xfrm>
        </p:spPr>
        <p:txBody>
          <a:bodyPr anchor="ctr">
            <a:norm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Troubles des Fonctions Cognitives (TFC) :</a:t>
            </a:r>
          </a:p>
          <a:p>
            <a:pPr>
              <a:buFontTx/>
              <a:buChar char="-"/>
            </a:pPr>
            <a:r>
              <a:rPr lang="fr-FR" sz="1800" dirty="0">
                <a:solidFill>
                  <a:schemeClr val="bg1"/>
                </a:solidFill>
              </a:rPr>
              <a:t>Les élèves sont </a:t>
            </a:r>
            <a:r>
              <a:rPr lang="fr-FR" sz="1800" dirty="0">
                <a:solidFill>
                  <a:srgbClr val="FF0000"/>
                </a:solidFill>
              </a:rPr>
              <a:t>reconnus en situation de handicap </a:t>
            </a:r>
            <a:r>
              <a:rPr lang="fr-FR" sz="1800" dirty="0">
                <a:solidFill>
                  <a:schemeClr val="bg1"/>
                </a:solidFill>
              </a:rPr>
              <a:t>par la MDPH. (Maison Départementale des Personnes Handicapées)</a:t>
            </a:r>
          </a:p>
          <a:p>
            <a:pPr>
              <a:buFontTx/>
              <a:buChar char="-"/>
            </a:pPr>
            <a:r>
              <a:rPr lang="fr-FR" sz="1800" dirty="0">
                <a:solidFill>
                  <a:schemeClr val="bg1"/>
                </a:solidFill>
              </a:rPr>
              <a:t>Les élèves, qui bénéficient du dispositif, souffrent </a:t>
            </a:r>
            <a:r>
              <a:rPr lang="fr-FR" sz="1800" dirty="0">
                <a:solidFill>
                  <a:srgbClr val="FF0000"/>
                </a:solidFill>
              </a:rPr>
              <a:t>d’altération substantielle</a:t>
            </a:r>
            <a:r>
              <a:rPr lang="fr-FR" sz="1800" dirty="0">
                <a:solidFill>
                  <a:schemeClr val="bg1"/>
                </a:solidFill>
              </a:rPr>
              <a:t>, durable ou définitive, </a:t>
            </a:r>
            <a:r>
              <a:rPr lang="fr-FR" sz="1800" dirty="0">
                <a:solidFill>
                  <a:srgbClr val="FF0000"/>
                </a:solidFill>
              </a:rPr>
              <a:t>d’une ou plusieurs fonctions cognitives </a:t>
            </a:r>
            <a:r>
              <a:rPr lang="fr-FR" sz="1800" dirty="0">
                <a:solidFill>
                  <a:schemeClr val="bg1"/>
                </a:solidFill>
              </a:rPr>
              <a:t>qui résulte d’un </a:t>
            </a:r>
            <a:r>
              <a:rPr lang="fr-FR" sz="1800" dirty="0">
                <a:solidFill>
                  <a:srgbClr val="FF0000"/>
                </a:solidFill>
              </a:rPr>
              <a:t>disfonctionnement cérébral</a:t>
            </a:r>
            <a:r>
              <a:rPr lang="fr-FR" sz="1800" dirty="0">
                <a:solidFill>
                  <a:schemeClr val="bg1"/>
                </a:solidFill>
              </a:rPr>
              <a:t>, quel qu’en soit l’origine.</a:t>
            </a:r>
          </a:p>
          <a:p>
            <a:pPr>
              <a:buFontTx/>
              <a:buChar char="-"/>
            </a:pPr>
            <a:r>
              <a:rPr lang="fr-FR" sz="1800" u="sng" dirty="0">
                <a:solidFill>
                  <a:schemeClr val="bg1"/>
                </a:solidFill>
              </a:rPr>
              <a:t>Troubles Globaux:</a:t>
            </a:r>
            <a:r>
              <a:rPr lang="fr-FR" sz="1800" dirty="0">
                <a:solidFill>
                  <a:schemeClr val="bg1"/>
                </a:solidFill>
              </a:rPr>
              <a:t> toutes les fonctions cognitives sont affectées de façon homogène.</a:t>
            </a:r>
          </a:p>
          <a:p>
            <a:pPr>
              <a:buFontTx/>
              <a:buChar char="-"/>
            </a:pPr>
            <a:r>
              <a:rPr lang="fr-FR" sz="1800" u="sng" dirty="0">
                <a:solidFill>
                  <a:schemeClr val="bg1"/>
                </a:solidFill>
              </a:rPr>
              <a:t>Troubles Spécifiques:</a:t>
            </a:r>
            <a:r>
              <a:rPr lang="fr-FR" sz="1800" dirty="0">
                <a:solidFill>
                  <a:schemeClr val="bg1"/>
                </a:solidFill>
              </a:rPr>
              <a:t> à une ou plusieurs fonctions cognitives particulières.</a:t>
            </a:r>
          </a:p>
          <a:p>
            <a:pPr>
              <a:buFontTx/>
              <a:buChar char="-"/>
            </a:pPr>
            <a:endParaRPr lang="fr-FR" sz="2000" dirty="0">
              <a:solidFill>
                <a:schemeClr val="bg1"/>
              </a:solidFill>
            </a:endParaRPr>
          </a:p>
          <a:p>
            <a:endParaRPr lang="fr-FR" sz="2000" dirty="0">
              <a:solidFill>
                <a:schemeClr val="bg1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017C92D-E643-4F05-8C38-3F162FB8D3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" r="2" b="3972"/>
          <a:stretch/>
        </p:blipFill>
        <p:spPr bwMode="auto">
          <a:xfrm>
            <a:off x="597045" y="0"/>
            <a:ext cx="4032112" cy="1886626"/>
          </a:xfrm>
          <a:custGeom>
            <a:avLst/>
            <a:gdLst/>
            <a:ahLst/>
            <a:cxnLst/>
            <a:rect l="l" t="t" r="r" b="b"/>
            <a:pathLst>
              <a:path w="6069184" h="2839783">
                <a:moveTo>
                  <a:pt x="0" y="0"/>
                </a:moveTo>
                <a:lnTo>
                  <a:pt x="6069184" y="0"/>
                </a:lnTo>
                <a:lnTo>
                  <a:pt x="6063824" y="106160"/>
                </a:lnTo>
                <a:cubicBezTo>
                  <a:pt x="5907892" y="1641596"/>
                  <a:pt x="4611168" y="2839783"/>
                  <a:pt x="3034592" y="2839783"/>
                </a:cubicBezTo>
                <a:cubicBezTo>
                  <a:pt x="1458016" y="2839783"/>
                  <a:pt x="161293" y="1641596"/>
                  <a:pt x="5361" y="10616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Quels aménagements pour les classes ULIS ? | Aménagement des espaces  éducatifs – Classe de demain">
            <a:extLst>
              <a:ext uri="{FF2B5EF4-FFF2-40B4-BE49-F238E27FC236}">
                <a16:creationId xmlns:a16="http://schemas.microsoft.com/office/drawing/2014/main" id="{7E97AEE9-298F-42FA-B65E-78E70FCCC5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6" r="20003" b="-1"/>
          <a:stretch/>
        </p:blipFill>
        <p:spPr bwMode="auto">
          <a:xfrm>
            <a:off x="0" y="4473555"/>
            <a:ext cx="3194459" cy="2384445"/>
          </a:xfrm>
          <a:custGeom>
            <a:avLst/>
            <a:gdLst/>
            <a:ahLst/>
            <a:cxnLst/>
            <a:rect l="l" t="t" r="r" b="b"/>
            <a:pathLst>
              <a:path w="5001415" h="3733214">
                <a:moveTo>
                  <a:pt x="1956463" y="0"/>
                </a:moveTo>
                <a:cubicBezTo>
                  <a:pt x="3638144" y="0"/>
                  <a:pt x="5001415" y="1363271"/>
                  <a:pt x="5001415" y="3044952"/>
                </a:cubicBezTo>
                <a:cubicBezTo>
                  <a:pt x="5001415" y="3255162"/>
                  <a:pt x="4980114" y="3460397"/>
                  <a:pt x="4939553" y="3658617"/>
                </a:cubicBezTo>
                <a:lnTo>
                  <a:pt x="4920372" y="3733214"/>
                </a:lnTo>
                <a:lnTo>
                  <a:pt x="0" y="3733214"/>
                </a:lnTo>
                <a:lnTo>
                  <a:pt x="0" y="713124"/>
                </a:lnTo>
                <a:lnTo>
                  <a:pt x="19591" y="695319"/>
                </a:lnTo>
                <a:cubicBezTo>
                  <a:pt x="545938" y="260939"/>
                  <a:pt x="1220728" y="0"/>
                  <a:pt x="195646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788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7FA33FF-088D-4F16-95A2-2C64D353DE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376EFB1-01CF-419F-ABF1-2AF02BBFC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09160" cy="6858000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F9DEA15-78BD-4750-AA18-B9F28A6D5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284331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7DA66AA-D361-4232-9950-1BCAB4D7C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6" y="2244860"/>
            <a:ext cx="3786039" cy="1886627"/>
          </a:xfrm>
        </p:spPr>
        <p:txBody>
          <a:bodyPr>
            <a:normAutofit/>
          </a:bodyPr>
          <a:lstStyle/>
          <a:p>
            <a:r>
              <a:rPr lang="fr-FR" sz="3600" dirty="0"/>
              <a:t>LES PRINCIPAUX TROUBLES DES TFC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A7D6B40-E6C5-4FA9-B584-55AE1E2D7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0599" y="255493"/>
            <a:ext cx="7179877" cy="6441141"/>
          </a:xfrm>
        </p:spPr>
        <p:txBody>
          <a:bodyPr anchor="ctr">
            <a:norm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Les troubles globaux:</a:t>
            </a:r>
          </a:p>
          <a:p>
            <a:pPr marL="0" indent="0">
              <a:buNone/>
            </a:pPr>
            <a:r>
              <a:rPr lang="fr-FR" sz="2200" dirty="0">
                <a:solidFill>
                  <a:schemeClr val="bg1"/>
                </a:solidFill>
              </a:rPr>
              <a:t>- </a:t>
            </a:r>
            <a:r>
              <a:rPr lang="fr-FR" sz="1800" dirty="0">
                <a:solidFill>
                  <a:schemeClr val="bg1"/>
                </a:solidFill>
              </a:rPr>
              <a:t>Déficience intellectuelle ( DI)</a:t>
            </a:r>
            <a:endParaRPr lang="fr-FR" sz="1800" dirty="0">
              <a:solidFill>
                <a:srgbClr val="00B0F0"/>
              </a:solidFill>
            </a:endParaRPr>
          </a:p>
          <a:p>
            <a:r>
              <a:rPr lang="fr-FR" sz="2400" b="1" dirty="0">
                <a:solidFill>
                  <a:schemeClr val="bg1"/>
                </a:solidFill>
              </a:rPr>
              <a:t>Les troubles spécifiques:</a:t>
            </a:r>
          </a:p>
          <a:p>
            <a:pPr>
              <a:buFontTx/>
              <a:buChar char="-"/>
            </a:pPr>
            <a:r>
              <a:rPr lang="fr-FR" sz="1800" dirty="0">
                <a:solidFill>
                  <a:schemeClr val="bg1"/>
                </a:solidFill>
              </a:rPr>
              <a:t>Troubles Envahissants du Développement (TED)</a:t>
            </a:r>
          </a:p>
          <a:p>
            <a:pPr>
              <a:buFontTx/>
              <a:buChar char="-"/>
            </a:pPr>
            <a:r>
              <a:rPr lang="fr-FR" sz="1800" dirty="0">
                <a:solidFill>
                  <a:schemeClr val="bg1"/>
                </a:solidFill>
              </a:rPr>
              <a:t>Troubles des Conduites et du Comportements (TCC)</a:t>
            </a:r>
          </a:p>
          <a:p>
            <a:pPr>
              <a:buFontTx/>
              <a:buChar char="-"/>
            </a:pPr>
            <a:r>
              <a:rPr lang="fr-FR" sz="1800" dirty="0">
                <a:solidFill>
                  <a:schemeClr val="bg1"/>
                </a:solidFill>
              </a:rPr>
              <a:t>Troubles Psychiques  Troubles Spécifiques des Apprentissages (TSLA) 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1800" dirty="0">
                <a:solidFill>
                  <a:schemeClr val="accent1">
                    <a:lumMod val="75000"/>
                  </a:schemeClr>
                </a:solidFill>
              </a:rPr>
              <a:t>Troubles des Fonctions Exécutives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1800" dirty="0">
                <a:solidFill>
                  <a:schemeClr val="accent1">
                    <a:lumMod val="75000"/>
                  </a:schemeClr>
                </a:solidFill>
              </a:rPr>
              <a:t>Troubles Déficitaires de l’Attention avec ou sans Hyperactivité</a:t>
            </a:r>
            <a:r>
              <a:rPr lang="fr-FR" sz="1800" dirty="0">
                <a:solidFill>
                  <a:schemeClr val="bg1"/>
                </a:solidFill>
              </a:rPr>
              <a:t> (TDA/H)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1800" dirty="0">
                <a:solidFill>
                  <a:schemeClr val="accent1">
                    <a:lumMod val="75000"/>
                  </a:schemeClr>
                </a:solidFill>
              </a:rPr>
              <a:t>Troubles Dys: </a:t>
            </a:r>
            <a:r>
              <a:rPr lang="fr-FR" sz="1800" i="1" dirty="0">
                <a:solidFill>
                  <a:schemeClr val="bg1"/>
                </a:solidFill>
              </a:rPr>
              <a:t>Dyscalculie, Dyspraxie,</a:t>
            </a:r>
            <a:r>
              <a:rPr lang="fr-FR" sz="1800" i="1" dirty="0">
                <a:solidFill>
                  <a:srgbClr val="00B0F0"/>
                </a:solidFill>
              </a:rPr>
              <a:t> </a:t>
            </a:r>
            <a:r>
              <a:rPr lang="fr-FR" sz="1800" i="1" dirty="0">
                <a:solidFill>
                  <a:schemeClr val="bg1"/>
                </a:solidFill>
              </a:rPr>
              <a:t>Dyslexie / Dysorthographie,</a:t>
            </a:r>
            <a:r>
              <a:rPr lang="fr-FR" sz="1800" i="1" dirty="0">
                <a:solidFill>
                  <a:srgbClr val="00B0F0"/>
                </a:solidFill>
              </a:rPr>
              <a:t> </a:t>
            </a:r>
            <a:r>
              <a:rPr lang="fr-FR" sz="1800" i="1" dirty="0">
                <a:solidFill>
                  <a:schemeClr val="bg1"/>
                </a:solidFill>
              </a:rPr>
              <a:t>Dysphasie</a:t>
            </a:r>
            <a:r>
              <a:rPr lang="fr-FR" sz="1400" i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B962093-3529-47C3-9C4A-9E682798EC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" r="2" b="3972"/>
          <a:stretch/>
        </p:blipFill>
        <p:spPr bwMode="auto">
          <a:xfrm>
            <a:off x="302963" y="0"/>
            <a:ext cx="4032112" cy="1886626"/>
          </a:xfrm>
          <a:custGeom>
            <a:avLst/>
            <a:gdLst/>
            <a:ahLst/>
            <a:cxnLst/>
            <a:rect l="l" t="t" r="r" b="b"/>
            <a:pathLst>
              <a:path w="6069184" h="2839783">
                <a:moveTo>
                  <a:pt x="0" y="0"/>
                </a:moveTo>
                <a:lnTo>
                  <a:pt x="6069184" y="0"/>
                </a:lnTo>
                <a:lnTo>
                  <a:pt x="6063824" y="106160"/>
                </a:lnTo>
                <a:cubicBezTo>
                  <a:pt x="5907892" y="1641596"/>
                  <a:pt x="4611168" y="2839783"/>
                  <a:pt x="3034592" y="2839783"/>
                </a:cubicBezTo>
                <a:cubicBezTo>
                  <a:pt x="1458016" y="2839783"/>
                  <a:pt x="161293" y="1641596"/>
                  <a:pt x="5361" y="10616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Quels aménagements pour les classes ULIS ? | Aménagement des espaces  éducatifs – Classe de demain">
            <a:extLst>
              <a:ext uri="{FF2B5EF4-FFF2-40B4-BE49-F238E27FC236}">
                <a16:creationId xmlns:a16="http://schemas.microsoft.com/office/drawing/2014/main" id="{6BE9070B-F3AD-400A-B07F-39ABF83B35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6" r="20003" b="-1"/>
          <a:stretch/>
        </p:blipFill>
        <p:spPr bwMode="auto">
          <a:xfrm>
            <a:off x="0" y="4451622"/>
            <a:ext cx="3194459" cy="2384445"/>
          </a:xfrm>
          <a:custGeom>
            <a:avLst/>
            <a:gdLst/>
            <a:ahLst/>
            <a:cxnLst/>
            <a:rect l="l" t="t" r="r" b="b"/>
            <a:pathLst>
              <a:path w="5001415" h="3733214">
                <a:moveTo>
                  <a:pt x="1956463" y="0"/>
                </a:moveTo>
                <a:cubicBezTo>
                  <a:pt x="3638144" y="0"/>
                  <a:pt x="5001415" y="1363271"/>
                  <a:pt x="5001415" y="3044952"/>
                </a:cubicBezTo>
                <a:cubicBezTo>
                  <a:pt x="5001415" y="3255162"/>
                  <a:pt x="4980114" y="3460397"/>
                  <a:pt x="4939553" y="3658617"/>
                </a:cubicBezTo>
                <a:lnTo>
                  <a:pt x="4920372" y="3733214"/>
                </a:lnTo>
                <a:lnTo>
                  <a:pt x="0" y="3733214"/>
                </a:lnTo>
                <a:lnTo>
                  <a:pt x="0" y="713124"/>
                </a:lnTo>
                <a:lnTo>
                  <a:pt x="19591" y="695319"/>
                </a:lnTo>
                <a:cubicBezTo>
                  <a:pt x="545938" y="260939"/>
                  <a:pt x="1220728" y="0"/>
                  <a:pt x="195646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75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264F718-7FAC-4056-9FA9-A603EC682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5" y="0"/>
            <a:ext cx="1219047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74639F7-E3C7-4165-A83E-6386A86BA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6356349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B3AF0F1-707A-463E-B5EE-33C63A40CF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5979591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87E536E-A284-4EF8-8742-3ABF65384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60" y="1896034"/>
            <a:ext cx="4126754" cy="2210921"/>
          </a:xfrm>
        </p:spPr>
        <p:txBody>
          <a:bodyPr anchor="b">
            <a:normAutofit/>
          </a:bodyPr>
          <a:lstStyle/>
          <a:p>
            <a:r>
              <a:rPr lang="fr-FR" sz="3600" dirty="0"/>
              <a:t>DES EXEMPLES DE DIFFICULTES RENCONTREES PAR UN ELEVE TFC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468565-47FD-44AC-BDE1-9DC4DA0C6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6348" y="221876"/>
            <a:ext cx="4360957" cy="6414247"/>
          </a:xfrm>
        </p:spPr>
        <p:txBody>
          <a:bodyPr anchor="ctr">
            <a:normAutofit/>
          </a:bodyPr>
          <a:lstStyle/>
          <a:p>
            <a:r>
              <a:rPr lang="fr-FR" sz="1800" dirty="0">
                <a:solidFill>
                  <a:schemeClr val="bg1"/>
                </a:solidFill>
              </a:rPr>
              <a:t>Organiser sa pensée</a:t>
            </a:r>
          </a:p>
          <a:p>
            <a:r>
              <a:rPr lang="fr-FR" sz="1800" dirty="0">
                <a:solidFill>
                  <a:schemeClr val="bg1"/>
                </a:solidFill>
              </a:rPr>
              <a:t>Etablir des liens de causalité</a:t>
            </a:r>
          </a:p>
          <a:p>
            <a:r>
              <a:rPr lang="fr-FR" sz="1800" dirty="0">
                <a:solidFill>
                  <a:schemeClr val="bg1"/>
                </a:solidFill>
              </a:rPr>
              <a:t>Se repérer dans l’espace et le temps</a:t>
            </a:r>
          </a:p>
          <a:p>
            <a:r>
              <a:rPr lang="fr-FR" sz="1800" dirty="0">
                <a:solidFill>
                  <a:schemeClr val="bg1"/>
                </a:solidFill>
              </a:rPr>
              <a:t>Trouver une réponse adaptée rapidement</a:t>
            </a:r>
          </a:p>
          <a:p>
            <a:r>
              <a:rPr lang="fr-FR" sz="1800" dirty="0">
                <a:solidFill>
                  <a:schemeClr val="bg1"/>
                </a:solidFill>
              </a:rPr>
              <a:t>Gérer ses actions</a:t>
            </a:r>
          </a:p>
          <a:p>
            <a:r>
              <a:rPr lang="fr-FR" sz="1800" dirty="0">
                <a:solidFill>
                  <a:schemeClr val="bg1"/>
                </a:solidFill>
              </a:rPr>
              <a:t>Mémoriser des informations</a:t>
            </a:r>
          </a:p>
          <a:p>
            <a:r>
              <a:rPr lang="fr-FR" sz="1800" dirty="0">
                <a:solidFill>
                  <a:schemeClr val="bg1"/>
                </a:solidFill>
              </a:rPr>
              <a:t>Etablir une relation avec l’autre</a:t>
            </a:r>
          </a:p>
          <a:p>
            <a:r>
              <a:rPr lang="fr-FR" sz="1800" dirty="0">
                <a:solidFill>
                  <a:schemeClr val="bg1"/>
                </a:solidFill>
              </a:rPr>
              <a:t>Suivre des règles culturelles élémentaires</a:t>
            </a:r>
          </a:p>
          <a:p>
            <a:r>
              <a:rPr lang="fr-FR" sz="1800" dirty="0">
                <a:solidFill>
                  <a:schemeClr val="bg1"/>
                </a:solidFill>
              </a:rPr>
              <a:t>Anticiper et planifier</a:t>
            </a:r>
          </a:p>
          <a:p>
            <a:r>
              <a:rPr lang="fr-FR" sz="1800" dirty="0">
                <a:solidFill>
                  <a:schemeClr val="bg1"/>
                </a:solidFill>
              </a:rPr>
              <a:t>Entrer dans la pensée abstraite</a:t>
            </a:r>
          </a:p>
          <a:p>
            <a:r>
              <a:rPr lang="fr-FR" sz="1800" dirty="0">
                <a:solidFill>
                  <a:schemeClr val="bg1"/>
                </a:solidFill>
              </a:rPr>
              <a:t>Prendre en compte un contexte, son environnement</a:t>
            </a:r>
          </a:p>
          <a:p>
            <a:r>
              <a:rPr lang="fr-FR" sz="1800" dirty="0">
                <a:solidFill>
                  <a:schemeClr val="bg1"/>
                </a:solidFill>
              </a:rPr>
              <a:t>S’adapter à des changements</a:t>
            </a:r>
          </a:p>
          <a:p>
            <a:pPr marL="0" indent="0">
              <a:buNone/>
            </a:pPr>
            <a:endParaRPr lang="fr-FR" sz="1800" dirty="0">
              <a:solidFill>
                <a:schemeClr val="bg1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288A464-35F0-42BB-8B6E-59B9A4BC1F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" r="2" b="3972"/>
          <a:stretch/>
        </p:blipFill>
        <p:spPr bwMode="auto">
          <a:xfrm>
            <a:off x="302963" y="0"/>
            <a:ext cx="4032112" cy="1886626"/>
          </a:xfrm>
          <a:custGeom>
            <a:avLst/>
            <a:gdLst/>
            <a:ahLst/>
            <a:cxnLst/>
            <a:rect l="l" t="t" r="r" b="b"/>
            <a:pathLst>
              <a:path w="6069184" h="2839783">
                <a:moveTo>
                  <a:pt x="0" y="0"/>
                </a:moveTo>
                <a:lnTo>
                  <a:pt x="6069184" y="0"/>
                </a:lnTo>
                <a:lnTo>
                  <a:pt x="6063824" y="106160"/>
                </a:lnTo>
                <a:cubicBezTo>
                  <a:pt x="5907892" y="1641596"/>
                  <a:pt x="4611168" y="2839783"/>
                  <a:pt x="3034592" y="2839783"/>
                </a:cubicBezTo>
                <a:cubicBezTo>
                  <a:pt x="1458016" y="2839783"/>
                  <a:pt x="161293" y="1641596"/>
                  <a:pt x="5361" y="10616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2763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7E536E-A284-4EF8-8742-3ABF65384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203" y="262396"/>
            <a:ext cx="4126754" cy="2210921"/>
          </a:xfrm>
        </p:spPr>
        <p:txBody>
          <a:bodyPr anchor="b">
            <a:normAutofit/>
          </a:bodyPr>
          <a:lstStyle/>
          <a:p>
            <a:r>
              <a:rPr lang="fr-FR" sz="3600" dirty="0"/>
              <a:t>La salle 17 dédiée à l’accueil des élèves du dispositif ULIS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468565-47FD-44AC-BDE1-9DC4DA0C6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6348" y="221876"/>
            <a:ext cx="4360957" cy="6414247"/>
          </a:xfrm>
        </p:spPr>
        <p:txBody>
          <a:bodyPr anchor="ctr">
            <a:normAutofit/>
          </a:bodyPr>
          <a:lstStyle/>
          <a:p>
            <a:r>
              <a:rPr lang="fr-FR" sz="1800" dirty="0">
                <a:solidFill>
                  <a:schemeClr val="bg1"/>
                </a:solidFill>
              </a:rPr>
              <a:t>Organiser sa pensée</a:t>
            </a:r>
          </a:p>
          <a:p>
            <a:r>
              <a:rPr lang="fr-FR" sz="1800" dirty="0">
                <a:solidFill>
                  <a:schemeClr val="bg1"/>
                </a:solidFill>
              </a:rPr>
              <a:t>Etablir des liens de causalité</a:t>
            </a:r>
          </a:p>
          <a:p>
            <a:r>
              <a:rPr lang="fr-FR" sz="1800" dirty="0">
                <a:solidFill>
                  <a:schemeClr val="bg1"/>
                </a:solidFill>
              </a:rPr>
              <a:t>Se repérer dans l’espace et le temps</a:t>
            </a:r>
          </a:p>
          <a:p>
            <a:r>
              <a:rPr lang="fr-FR" sz="1800" dirty="0">
                <a:solidFill>
                  <a:schemeClr val="bg1"/>
                </a:solidFill>
              </a:rPr>
              <a:t>Trouver une réponse adaptée rapidement</a:t>
            </a:r>
          </a:p>
          <a:p>
            <a:r>
              <a:rPr lang="fr-FR" sz="1800" dirty="0">
                <a:solidFill>
                  <a:schemeClr val="bg1"/>
                </a:solidFill>
              </a:rPr>
              <a:t>Gérer ses actions</a:t>
            </a:r>
          </a:p>
          <a:p>
            <a:r>
              <a:rPr lang="fr-FR" sz="1800" dirty="0">
                <a:solidFill>
                  <a:schemeClr val="bg1"/>
                </a:solidFill>
              </a:rPr>
              <a:t>Mémoriser des informations</a:t>
            </a:r>
          </a:p>
          <a:p>
            <a:r>
              <a:rPr lang="fr-FR" sz="1800" dirty="0">
                <a:solidFill>
                  <a:schemeClr val="bg1"/>
                </a:solidFill>
              </a:rPr>
              <a:t>Etablir une relation avec l’autre</a:t>
            </a:r>
          </a:p>
          <a:p>
            <a:r>
              <a:rPr lang="fr-FR" sz="1800" dirty="0">
                <a:solidFill>
                  <a:schemeClr val="bg1"/>
                </a:solidFill>
              </a:rPr>
              <a:t>Suivre des règles culturelles élémentaires</a:t>
            </a:r>
          </a:p>
          <a:p>
            <a:r>
              <a:rPr lang="fr-FR" sz="1800" dirty="0">
                <a:solidFill>
                  <a:schemeClr val="bg1"/>
                </a:solidFill>
              </a:rPr>
              <a:t>Anticiper et planifier</a:t>
            </a:r>
          </a:p>
          <a:p>
            <a:r>
              <a:rPr lang="fr-FR" sz="1800" dirty="0">
                <a:solidFill>
                  <a:schemeClr val="bg1"/>
                </a:solidFill>
              </a:rPr>
              <a:t>Entrer dans la pensée abstraite</a:t>
            </a:r>
          </a:p>
          <a:p>
            <a:r>
              <a:rPr lang="fr-FR" sz="1800" dirty="0">
                <a:solidFill>
                  <a:schemeClr val="bg1"/>
                </a:solidFill>
              </a:rPr>
              <a:t>Prendre en compte un contexte, son environnement</a:t>
            </a:r>
          </a:p>
          <a:p>
            <a:r>
              <a:rPr lang="fr-FR" sz="1800" dirty="0">
                <a:solidFill>
                  <a:schemeClr val="bg1"/>
                </a:solidFill>
              </a:rPr>
              <a:t>S’adapter à des changements</a:t>
            </a:r>
          </a:p>
          <a:p>
            <a:pPr marL="0" indent="0">
              <a:buNone/>
            </a:pPr>
            <a:endParaRPr lang="fr-FR" sz="1800" dirty="0">
              <a:solidFill>
                <a:schemeClr val="bg1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1F42EA9-5390-D841-A7B2-BFCA5ADC9A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384" y="92709"/>
            <a:ext cx="3372017" cy="449602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671EF58-AC48-8241-8760-BAD50D9835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580" y="2473317"/>
            <a:ext cx="4227526" cy="301920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FD51A75-F039-DF4E-B670-A543A848A3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2377" y="4717898"/>
            <a:ext cx="2729855" cy="204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124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E1B690-A2B0-4349-9876-0E9C4E7FC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236" y="1611482"/>
            <a:ext cx="3616856" cy="2384446"/>
          </a:xfrm>
        </p:spPr>
        <p:txBody>
          <a:bodyPr anchor="ctr">
            <a:normAutofit/>
          </a:bodyPr>
          <a:lstStyle/>
          <a:p>
            <a:r>
              <a:rPr lang="fr-FR" sz="4100" dirty="0"/>
              <a:t>INTRODUCTION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FF2AC85-FAA0-4844-813F-83C04D738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7636" y="0"/>
            <a:ext cx="7281316" cy="6858000"/>
          </a:xfrm>
          <a:custGeom>
            <a:avLst/>
            <a:gdLst>
              <a:gd name="connsiteX0" fmla="*/ 361354 w 7281316"/>
              <a:gd name="connsiteY0" fmla="*/ 0 h 6858000"/>
              <a:gd name="connsiteX1" fmla="*/ 7281316 w 7281316"/>
              <a:gd name="connsiteY1" fmla="*/ 0 h 6858000"/>
              <a:gd name="connsiteX2" fmla="*/ 7281316 w 7281316"/>
              <a:gd name="connsiteY2" fmla="*/ 6858000 h 6858000"/>
              <a:gd name="connsiteX3" fmla="*/ 696735 w 7281316"/>
              <a:gd name="connsiteY3" fmla="*/ 6858000 h 6858000"/>
              <a:gd name="connsiteX4" fmla="*/ 690849 w 7281316"/>
              <a:gd name="connsiteY4" fmla="*/ 6842426 h 6858000"/>
              <a:gd name="connsiteX5" fmla="*/ 335637 w 7281316"/>
              <a:gd name="connsiteY5" fmla="*/ 947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81316" h="6858000">
                <a:moveTo>
                  <a:pt x="361354" y="0"/>
                </a:moveTo>
                <a:lnTo>
                  <a:pt x="7281316" y="0"/>
                </a:lnTo>
                <a:lnTo>
                  <a:pt x="7281316" y="6858000"/>
                </a:lnTo>
                <a:lnTo>
                  <a:pt x="696735" y="6858000"/>
                </a:lnTo>
                <a:lnTo>
                  <a:pt x="690849" y="6842426"/>
                </a:lnTo>
                <a:cubicBezTo>
                  <a:pt x="-65870" y="4704140"/>
                  <a:pt x="-226206" y="2374054"/>
                  <a:pt x="335637" y="94722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CC0F1E-BAA2-47B1-8F83-7ECB9FD9E0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89558" y="0"/>
            <a:ext cx="6999394" cy="6858000"/>
          </a:xfrm>
          <a:custGeom>
            <a:avLst/>
            <a:gdLst>
              <a:gd name="connsiteX0" fmla="*/ 6999394 w 6999394"/>
              <a:gd name="connsiteY0" fmla="*/ 0 h 6858000"/>
              <a:gd name="connsiteX1" fmla="*/ 6999394 w 6999394"/>
              <a:gd name="connsiteY1" fmla="*/ 6858000 h 6858000"/>
              <a:gd name="connsiteX2" fmla="*/ 717029 w 6999394"/>
              <a:gd name="connsiteY2" fmla="*/ 6858000 h 6858000"/>
              <a:gd name="connsiteX3" fmla="*/ 623642 w 6999394"/>
              <a:gd name="connsiteY3" fmla="*/ 6599363 h 6858000"/>
              <a:gd name="connsiteX4" fmla="*/ 319533 w 6999394"/>
              <a:gd name="connsiteY4" fmla="*/ 193787 h 6858000"/>
              <a:gd name="connsiteX5" fmla="*/ 371685 w 6999394"/>
              <a:gd name="connsiteY5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99394" h="6858000">
                <a:moveTo>
                  <a:pt x="6999394" y="0"/>
                </a:moveTo>
                <a:lnTo>
                  <a:pt x="6999394" y="6858000"/>
                </a:lnTo>
                <a:lnTo>
                  <a:pt x="717029" y="6858000"/>
                </a:lnTo>
                <a:lnTo>
                  <a:pt x="623642" y="6599363"/>
                </a:lnTo>
                <a:cubicBezTo>
                  <a:pt x="-67685" y="4563346"/>
                  <a:pt x="-206622" y="2355719"/>
                  <a:pt x="319533" y="193787"/>
                </a:cubicBezTo>
                <a:lnTo>
                  <a:pt x="371685" y="1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02F311-7CF9-45BF-B635-3781540B0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66774"/>
            <a:ext cx="5501834" cy="5705475"/>
          </a:xfrm>
        </p:spPr>
        <p:txBody>
          <a:bodyPr anchor="ctr">
            <a:normAutofit/>
          </a:bodyPr>
          <a:lstStyle/>
          <a:p>
            <a:endParaRPr lang="fr-FR" sz="2200" dirty="0">
              <a:solidFill>
                <a:schemeClr val="bg1"/>
              </a:solidFill>
            </a:endParaRPr>
          </a:p>
          <a:p>
            <a:endParaRPr lang="fr-FR" sz="2200" dirty="0">
              <a:solidFill>
                <a:schemeClr val="bg1"/>
              </a:solidFill>
            </a:endParaRPr>
          </a:p>
          <a:p>
            <a:r>
              <a:rPr lang="fr-FR" sz="2200" dirty="0">
                <a:solidFill>
                  <a:schemeClr val="bg1"/>
                </a:solidFill>
              </a:rPr>
              <a:t>Depuis plusieurs années, le nombre d’Elèves à Besoins Educatifs Particuliers (E.A.B.E.P.) ne cesse d’augmenter, leurs profils sont très variés.</a:t>
            </a:r>
          </a:p>
          <a:p>
            <a:r>
              <a:rPr lang="fr-FR" sz="2200" dirty="0">
                <a:solidFill>
                  <a:schemeClr val="bg1"/>
                </a:solidFill>
              </a:rPr>
              <a:t>Certains élèves relèvent de dispositifs particuliers, d’accompagnements ou d’adaptations spécifiques ou du champ de l’handicap.</a:t>
            </a:r>
          </a:p>
          <a:p>
            <a:pPr marL="0" indent="0">
              <a:buNone/>
            </a:pPr>
            <a:r>
              <a:rPr lang="fr-FR" sz="2200" dirty="0">
                <a:solidFill>
                  <a:schemeClr val="bg1"/>
                </a:solidFill>
              </a:rPr>
              <a:t> </a:t>
            </a:r>
          </a:p>
          <a:p>
            <a:endParaRPr lang="fr-FR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2264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D55E05-51A2-4173-A7FA-869DE4F71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1345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28B4E68-6092-4E80-935C-4F6B36BE7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90" y="2257424"/>
            <a:ext cx="4795157" cy="1685925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LES LOIS SUR L’INCLUSION SCOLAIRE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E5C5AE8-38DE-4E45-A359-FC1A9B4933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8552" y="441960"/>
            <a:ext cx="5754368" cy="6141720"/>
          </a:xfrm>
        </p:spPr>
        <p:txBody>
          <a:bodyPr anchor="ctr">
            <a:noAutofit/>
          </a:bodyPr>
          <a:lstStyle/>
          <a:p>
            <a:endParaRPr lang="fr-FR" sz="1600" dirty="0"/>
          </a:p>
          <a:p>
            <a:r>
              <a:rPr lang="fr-FR" sz="2400" b="1" dirty="0"/>
              <a:t>3 textes de lois régissent, actuellement, l’Ecole Inclusive:</a:t>
            </a:r>
          </a:p>
          <a:p>
            <a:pPr marL="0" indent="0">
              <a:buNone/>
            </a:pPr>
            <a:r>
              <a:rPr lang="fr-FR" sz="1600" dirty="0"/>
              <a:t>La loi n° 2005-102 du 11 février 2005 pour </a:t>
            </a:r>
            <a:r>
              <a:rPr lang="fr-FR" sz="1600" u="sng" dirty="0">
                <a:solidFill>
                  <a:srgbClr val="FF0000"/>
                </a:solidFill>
              </a:rPr>
              <a:t>l’égalité des droits et des chances</a:t>
            </a:r>
            <a:r>
              <a:rPr lang="fr-FR" sz="1600" dirty="0">
                <a:solidFill>
                  <a:srgbClr val="FF0000"/>
                </a:solidFill>
              </a:rPr>
              <a:t>,</a:t>
            </a:r>
            <a:r>
              <a:rPr lang="fr-FR" sz="1600" dirty="0"/>
              <a:t> la participation et la citoyenneté des personnes handicapées dispose que le </a:t>
            </a:r>
            <a:r>
              <a:rPr lang="fr-FR" sz="1600" b="1" dirty="0"/>
              <a:t>parcours de formation des élèves en situation de handicap se déroule prioritairement en milieu scolaire</a:t>
            </a:r>
            <a:r>
              <a:rPr lang="fr-FR" sz="1600" dirty="0"/>
              <a:t>.</a:t>
            </a:r>
          </a:p>
          <a:p>
            <a:pPr marL="0" indent="0">
              <a:buNone/>
            </a:pPr>
            <a:r>
              <a:rPr lang="fr-FR" sz="1600" dirty="0"/>
              <a:t>La loi n°2013-595 du 8 juillet 2013 d’orientation et de programmation pour </a:t>
            </a:r>
            <a:r>
              <a:rPr lang="fr-FR" sz="1600" u="sng" dirty="0">
                <a:solidFill>
                  <a:srgbClr val="FF0000"/>
                </a:solidFill>
              </a:rPr>
              <a:t>la refondation de l’Ecole de la République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/>
              <a:t>a introduit dans le Code de l’éducation </a:t>
            </a:r>
            <a:r>
              <a:rPr lang="fr-FR" sz="1600" b="1" dirty="0"/>
              <a:t>la notion d’Ecole inclusive </a:t>
            </a:r>
            <a:r>
              <a:rPr lang="fr-FR" sz="1600" dirty="0"/>
              <a:t>et engage tous les acteurs dans </a:t>
            </a:r>
            <a:r>
              <a:rPr lang="fr-FR" sz="1600" b="1" dirty="0"/>
              <a:t>une nouvelle conception </a:t>
            </a:r>
            <a:r>
              <a:rPr lang="fr-FR" sz="1600" dirty="0"/>
              <a:t>de la scolarisation des élèves en situation de handicap.</a:t>
            </a:r>
          </a:p>
          <a:p>
            <a:pPr marL="0" indent="0">
              <a:buNone/>
            </a:pPr>
            <a:r>
              <a:rPr lang="fr-FR" sz="1600" dirty="0"/>
              <a:t>La loi n° 2019-791 du 26 juillet 2019 pour une </a:t>
            </a:r>
            <a:r>
              <a:rPr lang="fr-FR" sz="1600" u="sng" dirty="0">
                <a:solidFill>
                  <a:srgbClr val="FF0000"/>
                </a:solidFill>
              </a:rPr>
              <a:t>Ecole de la confiance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/>
              <a:t>a permis d’engager une </a:t>
            </a:r>
            <a:r>
              <a:rPr lang="fr-FR" sz="1600" b="1" dirty="0"/>
              <a:t>transformation de l’accompagnement </a:t>
            </a:r>
            <a:r>
              <a:rPr lang="fr-FR" sz="1600" dirty="0"/>
              <a:t>des élèves en situation de handicap et une </a:t>
            </a:r>
            <a:r>
              <a:rPr lang="fr-FR" sz="1600" b="1" dirty="0"/>
              <a:t>amélioration des conditions de recrutement de formation et de travail de leurs accompagnants.</a:t>
            </a:r>
          </a:p>
          <a:p>
            <a:pPr marL="0" indent="0">
              <a:buNone/>
            </a:pPr>
            <a:r>
              <a:rPr lang="fr-FR" sz="1600" dirty="0"/>
              <a:t>L’article L.111 du Code de l’Education qui créent les bases d’un véritable </a:t>
            </a:r>
            <a:r>
              <a:rPr lang="fr-FR" sz="1600" u="sng" dirty="0">
                <a:solidFill>
                  <a:srgbClr val="FF0000"/>
                </a:solidFill>
              </a:rPr>
              <a:t>service public de l’Ecole inclusive </a:t>
            </a:r>
            <a:r>
              <a:rPr lang="fr-FR" sz="1600" b="1" dirty="0"/>
              <a:t>qui veille à l’inclusion scolaire de tous les enfants, sans aucune distinction. </a:t>
            </a:r>
          </a:p>
          <a:p>
            <a:pPr marL="0" indent="0">
              <a:buNone/>
            </a:pPr>
            <a:r>
              <a:rPr lang="fr-FR" sz="1600" dirty="0"/>
              <a:t>La circulaire de rentrée 2019 « </a:t>
            </a:r>
            <a:r>
              <a:rPr lang="fr-FR" sz="1600" dirty="0">
                <a:solidFill>
                  <a:srgbClr val="FF0000"/>
                </a:solidFill>
              </a:rPr>
              <a:t>Pour une école inclusive </a:t>
            </a:r>
            <a:r>
              <a:rPr lang="fr-FR" sz="1600" dirty="0"/>
              <a:t>» en a posé les jalons.</a:t>
            </a:r>
          </a:p>
          <a:p>
            <a:pPr marL="0" indent="0">
              <a:buNone/>
            </a:pPr>
            <a:endParaRPr lang="fr-FR" sz="1600" dirty="0"/>
          </a:p>
          <a:p>
            <a:endParaRPr lang="fr-FR" sz="1600" dirty="0"/>
          </a:p>
        </p:txBody>
      </p:sp>
      <p:pic>
        <p:nvPicPr>
          <p:cNvPr id="6" name="Picture 4" descr="Quels aménagements pour les classes ULIS ? | Aménagement des espaces  éducatifs – Classe de demain">
            <a:extLst>
              <a:ext uri="{FF2B5EF4-FFF2-40B4-BE49-F238E27FC236}">
                <a16:creationId xmlns:a16="http://schemas.microsoft.com/office/drawing/2014/main" id="{E0421B8B-F9B7-4C1E-B730-AF4416EA9F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6" r="20003" b="-1"/>
          <a:stretch/>
        </p:blipFill>
        <p:spPr bwMode="auto">
          <a:xfrm>
            <a:off x="0" y="4473555"/>
            <a:ext cx="3194459" cy="2384445"/>
          </a:xfrm>
          <a:custGeom>
            <a:avLst/>
            <a:gdLst/>
            <a:ahLst/>
            <a:cxnLst/>
            <a:rect l="l" t="t" r="r" b="b"/>
            <a:pathLst>
              <a:path w="5001415" h="3733214">
                <a:moveTo>
                  <a:pt x="1956463" y="0"/>
                </a:moveTo>
                <a:cubicBezTo>
                  <a:pt x="3638144" y="0"/>
                  <a:pt x="5001415" y="1363271"/>
                  <a:pt x="5001415" y="3044952"/>
                </a:cubicBezTo>
                <a:cubicBezTo>
                  <a:pt x="5001415" y="3255162"/>
                  <a:pt x="4980114" y="3460397"/>
                  <a:pt x="4939553" y="3658617"/>
                </a:cubicBezTo>
                <a:lnTo>
                  <a:pt x="4920372" y="3733214"/>
                </a:lnTo>
                <a:lnTo>
                  <a:pt x="0" y="3733214"/>
                </a:lnTo>
                <a:lnTo>
                  <a:pt x="0" y="713124"/>
                </a:lnTo>
                <a:lnTo>
                  <a:pt x="19591" y="695319"/>
                </a:lnTo>
                <a:cubicBezTo>
                  <a:pt x="545938" y="260939"/>
                  <a:pt x="1220728" y="0"/>
                  <a:pt x="195646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228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954B49-4B79-4AE3-ABB0-381355F3D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2" y="2505075"/>
            <a:ext cx="4462837" cy="1504950"/>
          </a:xfrm>
        </p:spPr>
        <p:txBody>
          <a:bodyPr anchor="ctr">
            <a:normAutofit/>
          </a:bodyPr>
          <a:lstStyle/>
          <a:p>
            <a:r>
              <a:rPr lang="fr-FR" sz="3600" dirty="0"/>
              <a:t>LE DISPOSITIF ULIS </a:t>
            </a:r>
            <a:br>
              <a:rPr lang="fr-FR" sz="3400" dirty="0"/>
            </a:br>
            <a:endParaRPr lang="fr-FR" sz="340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FF2AC85-FAA0-4844-813F-83C04D738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7636" y="0"/>
            <a:ext cx="7281316" cy="6858000"/>
          </a:xfrm>
          <a:custGeom>
            <a:avLst/>
            <a:gdLst>
              <a:gd name="connsiteX0" fmla="*/ 361354 w 7281316"/>
              <a:gd name="connsiteY0" fmla="*/ 0 h 6858000"/>
              <a:gd name="connsiteX1" fmla="*/ 7281316 w 7281316"/>
              <a:gd name="connsiteY1" fmla="*/ 0 h 6858000"/>
              <a:gd name="connsiteX2" fmla="*/ 7281316 w 7281316"/>
              <a:gd name="connsiteY2" fmla="*/ 6858000 h 6858000"/>
              <a:gd name="connsiteX3" fmla="*/ 696735 w 7281316"/>
              <a:gd name="connsiteY3" fmla="*/ 6858000 h 6858000"/>
              <a:gd name="connsiteX4" fmla="*/ 690849 w 7281316"/>
              <a:gd name="connsiteY4" fmla="*/ 6842426 h 6858000"/>
              <a:gd name="connsiteX5" fmla="*/ 335637 w 7281316"/>
              <a:gd name="connsiteY5" fmla="*/ 947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81316" h="6858000">
                <a:moveTo>
                  <a:pt x="361354" y="0"/>
                </a:moveTo>
                <a:lnTo>
                  <a:pt x="7281316" y="0"/>
                </a:lnTo>
                <a:lnTo>
                  <a:pt x="7281316" y="6858000"/>
                </a:lnTo>
                <a:lnTo>
                  <a:pt x="696735" y="6858000"/>
                </a:lnTo>
                <a:lnTo>
                  <a:pt x="690849" y="6842426"/>
                </a:lnTo>
                <a:cubicBezTo>
                  <a:pt x="-65870" y="4704140"/>
                  <a:pt x="-226206" y="2374054"/>
                  <a:pt x="335637" y="94722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CC0F1E-BAA2-47B1-8F83-7ECB9FD9E0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89558" y="0"/>
            <a:ext cx="6999394" cy="6858000"/>
          </a:xfrm>
          <a:custGeom>
            <a:avLst/>
            <a:gdLst>
              <a:gd name="connsiteX0" fmla="*/ 6999394 w 6999394"/>
              <a:gd name="connsiteY0" fmla="*/ 0 h 6858000"/>
              <a:gd name="connsiteX1" fmla="*/ 6999394 w 6999394"/>
              <a:gd name="connsiteY1" fmla="*/ 6858000 h 6858000"/>
              <a:gd name="connsiteX2" fmla="*/ 717029 w 6999394"/>
              <a:gd name="connsiteY2" fmla="*/ 6858000 h 6858000"/>
              <a:gd name="connsiteX3" fmla="*/ 623642 w 6999394"/>
              <a:gd name="connsiteY3" fmla="*/ 6599363 h 6858000"/>
              <a:gd name="connsiteX4" fmla="*/ 319533 w 6999394"/>
              <a:gd name="connsiteY4" fmla="*/ 193787 h 6858000"/>
              <a:gd name="connsiteX5" fmla="*/ 371685 w 6999394"/>
              <a:gd name="connsiteY5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99394" h="6858000">
                <a:moveTo>
                  <a:pt x="6999394" y="0"/>
                </a:moveTo>
                <a:lnTo>
                  <a:pt x="6999394" y="6858000"/>
                </a:lnTo>
                <a:lnTo>
                  <a:pt x="717029" y="6858000"/>
                </a:lnTo>
                <a:lnTo>
                  <a:pt x="623642" y="6599363"/>
                </a:lnTo>
                <a:cubicBezTo>
                  <a:pt x="-67685" y="4563346"/>
                  <a:pt x="-206622" y="2355719"/>
                  <a:pt x="319533" y="193787"/>
                </a:cubicBezTo>
                <a:lnTo>
                  <a:pt x="371685" y="1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690421-B8FA-4E86-86CB-6C16CB15B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5676" y="190500"/>
            <a:ext cx="5501834" cy="5942878"/>
          </a:xfrm>
        </p:spPr>
        <p:txBody>
          <a:bodyPr anchor="ctr">
            <a:normAutofit/>
          </a:bodyPr>
          <a:lstStyle/>
          <a:p>
            <a:r>
              <a:rPr lang="fr-FR" sz="2600" b="1" dirty="0">
                <a:solidFill>
                  <a:schemeClr val="bg1"/>
                </a:solidFill>
              </a:rPr>
              <a:t>Définition:</a:t>
            </a:r>
          </a:p>
          <a:p>
            <a:pPr marL="0" indent="0">
              <a:buNone/>
            </a:pPr>
            <a:r>
              <a:rPr lang="fr-FR" sz="1700" dirty="0">
                <a:solidFill>
                  <a:schemeClr val="bg1"/>
                </a:solidFill>
              </a:rPr>
              <a:t>L’ULIS </a:t>
            </a:r>
            <a:r>
              <a:rPr lang="fr-FR" sz="1700" dirty="0">
                <a:solidFill>
                  <a:srgbClr val="FF0000"/>
                </a:solidFill>
              </a:rPr>
              <a:t>n’est pas une classe mais un dispositif d’accompagnement</a:t>
            </a:r>
            <a:r>
              <a:rPr lang="fr-FR" sz="1700" dirty="0">
                <a:solidFill>
                  <a:schemeClr val="bg1"/>
                </a:solidFill>
              </a:rPr>
              <a:t> </a:t>
            </a:r>
            <a:r>
              <a:rPr lang="fr-FR" sz="1700" dirty="0">
                <a:solidFill>
                  <a:srgbClr val="FF0000"/>
                </a:solidFill>
              </a:rPr>
              <a:t>et d’aide à la scolarité</a:t>
            </a:r>
            <a:r>
              <a:rPr lang="fr-FR" sz="1700" dirty="0">
                <a:solidFill>
                  <a:schemeClr val="bg1"/>
                </a:solidFill>
              </a:rPr>
              <a:t> des élèves en situation de Handicap.</a:t>
            </a:r>
          </a:p>
          <a:p>
            <a:pPr marL="0" indent="0">
              <a:buNone/>
            </a:pPr>
            <a:r>
              <a:rPr lang="fr-FR" sz="1700" dirty="0">
                <a:solidFill>
                  <a:schemeClr val="bg1"/>
                </a:solidFill>
              </a:rPr>
              <a:t>Les jeunes doivent prioritairement être </a:t>
            </a:r>
            <a:r>
              <a:rPr lang="fr-FR" sz="1700" dirty="0">
                <a:solidFill>
                  <a:srgbClr val="FF0000"/>
                </a:solidFill>
              </a:rPr>
              <a:t>scolarisés dans une « classe référente » </a:t>
            </a:r>
            <a:r>
              <a:rPr lang="fr-FR" sz="1700" dirty="0">
                <a:solidFill>
                  <a:schemeClr val="bg1"/>
                </a:solidFill>
              </a:rPr>
              <a:t>en fonction de leur classe d’âge. Ils participent à toutes les activités organisées pour tous les collégiens en fonction du projet d’établissement.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endParaRPr lang="fr-FR" sz="2000" dirty="0">
              <a:solidFill>
                <a:srgbClr val="00B0F0"/>
              </a:solidFill>
            </a:endParaRPr>
          </a:p>
          <a:p>
            <a:r>
              <a:rPr lang="fr-FR" sz="2600" b="1" dirty="0">
                <a:solidFill>
                  <a:schemeClr val="bg1"/>
                </a:solidFill>
              </a:rPr>
              <a:t>Objectifs:</a:t>
            </a:r>
          </a:p>
          <a:p>
            <a:pPr>
              <a:buFontTx/>
              <a:buChar char="-"/>
            </a:pPr>
            <a:r>
              <a:rPr lang="fr-FR" sz="1700" dirty="0">
                <a:solidFill>
                  <a:schemeClr val="bg1"/>
                </a:solidFill>
              </a:rPr>
              <a:t>Permettre aux élèves en situation de handicap, de </a:t>
            </a:r>
            <a:r>
              <a:rPr lang="fr-FR" sz="1700" dirty="0">
                <a:solidFill>
                  <a:srgbClr val="FF0000"/>
                </a:solidFill>
              </a:rPr>
              <a:t>suivre une scolarité adaptée en milieu ordinaire</a:t>
            </a:r>
            <a:r>
              <a:rPr lang="fr-FR" sz="1700" dirty="0">
                <a:solidFill>
                  <a:schemeClr val="bg1"/>
                </a:solidFill>
              </a:rPr>
              <a:t>. </a:t>
            </a:r>
          </a:p>
          <a:p>
            <a:pPr>
              <a:buFontTx/>
              <a:buChar char="-"/>
            </a:pPr>
            <a:r>
              <a:rPr lang="fr-FR" sz="1700" dirty="0">
                <a:solidFill>
                  <a:schemeClr val="bg1"/>
                </a:solidFill>
              </a:rPr>
              <a:t>Accompagner chaque élève du dispositif dans </a:t>
            </a:r>
            <a:r>
              <a:rPr lang="fr-FR" sz="1700" dirty="0">
                <a:solidFill>
                  <a:srgbClr val="FF0000"/>
                </a:solidFill>
              </a:rPr>
              <a:t>l’élaboration de son Projet Personnalisé d’Orientation </a:t>
            </a:r>
            <a:r>
              <a:rPr lang="fr-FR" sz="1700" dirty="0">
                <a:solidFill>
                  <a:schemeClr val="bg1"/>
                </a:solidFill>
              </a:rPr>
              <a:t>(PPO)</a:t>
            </a:r>
          </a:p>
        </p:txBody>
      </p:sp>
      <p:pic>
        <p:nvPicPr>
          <p:cNvPr id="5" name="Picture 4" descr="Quels aménagements pour les classes ULIS ? | Aménagement des espaces  éducatifs – Classe de demain">
            <a:extLst>
              <a:ext uri="{FF2B5EF4-FFF2-40B4-BE49-F238E27FC236}">
                <a16:creationId xmlns:a16="http://schemas.microsoft.com/office/drawing/2014/main" id="{BBD211FA-EB2A-4C16-98D0-B58F8339F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6" r="20003" b="-1"/>
          <a:stretch/>
        </p:blipFill>
        <p:spPr bwMode="auto">
          <a:xfrm>
            <a:off x="0" y="4473555"/>
            <a:ext cx="3194459" cy="2384445"/>
          </a:xfrm>
          <a:custGeom>
            <a:avLst/>
            <a:gdLst/>
            <a:ahLst/>
            <a:cxnLst/>
            <a:rect l="l" t="t" r="r" b="b"/>
            <a:pathLst>
              <a:path w="5001415" h="3733214">
                <a:moveTo>
                  <a:pt x="1956463" y="0"/>
                </a:moveTo>
                <a:cubicBezTo>
                  <a:pt x="3638144" y="0"/>
                  <a:pt x="5001415" y="1363271"/>
                  <a:pt x="5001415" y="3044952"/>
                </a:cubicBezTo>
                <a:cubicBezTo>
                  <a:pt x="5001415" y="3255162"/>
                  <a:pt x="4980114" y="3460397"/>
                  <a:pt x="4939553" y="3658617"/>
                </a:cubicBezTo>
                <a:lnTo>
                  <a:pt x="4920372" y="3733214"/>
                </a:lnTo>
                <a:lnTo>
                  <a:pt x="0" y="3733214"/>
                </a:lnTo>
                <a:lnTo>
                  <a:pt x="0" y="713124"/>
                </a:lnTo>
                <a:lnTo>
                  <a:pt x="19591" y="695319"/>
                </a:lnTo>
                <a:cubicBezTo>
                  <a:pt x="545938" y="260939"/>
                  <a:pt x="1220728" y="0"/>
                  <a:pt x="195646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7093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264F718-7FAC-4056-9FA9-A603EC682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5" y="0"/>
            <a:ext cx="1219047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74639F7-E3C7-4165-A83E-6386A86BA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6356349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B3AF0F1-707A-463E-B5EE-33C63A40CF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5979591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D478743-2AA1-42AE-827B-79093A89B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442" y="1691016"/>
            <a:ext cx="4395583" cy="2978150"/>
          </a:xfrm>
        </p:spPr>
        <p:txBody>
          <a:bodyPr anchor="b">
            <a:normAutofit/>
          </a:bodyPr>
          <a:lstStyle/>
          <a:p>
            <a:r>
              <a:rPr lang="fr-FR" sz="3600" dirty="0"/>
              <a:t>LES PROCEDURES D’ORIENTATION ET D’AFFECTATION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000C19-5D92-46A7-A861-4973B1F6F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6349" y="454231"/>
            <a:ext cx="5314950" cy="5949538"/>
          </a:xfrm>
        </p:spPr>
        <p:txBody>
          <a:bodyPr anchor="ctr">
            <a:norm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Procédure d’orientation:</a:t>
            </a:r>
          </a:p>
          <a:p>
            <a:pPr marL="0" indent="0">
              <a:buNone/>
            </a:pPr>
            <a:r>
              <a:rPr lang="fr-FR" sz="1600" dirty="0">
                <a:solidFill>
                  <a:schemeClr val="bg1"/>
                </a:solidFill>
              </a:rPr>
              <a:t>Les élèves sont orientés au sein du dispositif ULIS par </a:t>
            </a:r>
            <a:r>
              <a:rPr lang="fr-FR" sz="1600" dirty="0">
                <a:solidFill>
                  <a:srgbClr val="FF0000"/>
                </a:solidFill>
              </a:rPr>
              <a:t>notification de la CDAPH </a:t>
            </a:r>
            <a:r>
              <a:rPr lang="fr-FR" sz="1600" dirty="0">
                <a:solidFill>
                  <a:schemeClr val="bg1"/>
                </a:solidFill>
              </a:rPr>
              <a:t>(Commission des Droits et de l’Autonomie des Personnes Handicapées).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endParaRPr lang="fr-FR" sz="2000" dirty="0">
              <a:solidFill>
                <a:srgbClr val="00B0F0"/>
              </a:solidFill>
            </a:endParaRPr>
          </a:p>
          <a:p>
            <a:r>
              <a:rPr lang="fr-FR" sz="2400" b="1" dirty="0">
                <a:solidFill>
                  <a:schemeClr val="bg1"/>
                </a:solidFill>
              </a:rPr>
              <a:t>Procédure d’affectation:</a:t>
            </a:r>
          </a:p>
          <a:p>
            <a:pPr marL="0" indent="0">
              <a:buNone/>
            </a:pPr>
            <a:r>
              <a:rPr lang="fr-FR" sz="1600" dirty="0">
                <a:solidFill>
                  <a:schemeClr val="bg1"/>
                </a:solidFill>
              </a:rPr>
              <a:t>Les élèves sont </a:t>
            </a:r>
            <a:r>
              <a:rPr lang="fr-FR" sz="1600" dirty="0">
                <a:solidFill>
                  <a:srgbClr val="FF0000"/>
                </a:solidFill>
              </a:rPr>
              <a:t>affectés par la Direction Académique </a:t>
            </a:r>
            <a:r>
              <a:rPr lang="fr-FR" sz="1600" dirty="0">
                <a:solidFill>
                  <a:schemeClr val="bg1"/>
                </a:solidFill>
              </a:rPr>
              <a:t>en fonction des critères de priorité établis par le DASEN*.</a:t>
            </a:r>
          </a:p>
          <a:p>
            <a:pPr marL="0" indent="0">
              <a:buNone/>
            </a:pPr>
            <a:endParaRPr lang="fr-FR" sz="2400" dirty="0">
              <a:solidFill>
                <a:schemeClr val="bg1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FCF9281-73F4-4125-930F-048F96B896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" r="2" b="3972"/>
          <a:stretch/>
        </p:blipFill>
        <p:spPr bwMode="auto">
          <a:xfrm>
            <a:off x="464490" y="0"/>
            <a:ext cx="4032112" cy="1886626"/>
          </a:xfrm>
          <a:custGeom>
            <a:avLst/>
            <a:gdLst/>
            <a:ahLst/>
            <a:cxnLst/>
            <a:rect l="l" t="t" r="r" b="b"/>
            <a:pathLst>
              <a:path w="6069184" h="2839783">
                <a:moveTo>
                  <a:pt x="0" y="0"/>
                </a:moveTo>
                <a:lnTo>
                  <a:pt x="6069184" y="0"/>
                </a:lnTo>
                <a:lnTo>
                  <a:pt x="6063824" y="106160"/>
                </a:lnTo>
                <a:cubicBezTo>
                  <a:pt x="5907892" y="1641596"/>
                  <a:pt x="4611168" y="2839783"/>
                  <a:pt x="3034592" y="2839783"/>
                </a:cubicBezTo>
                <a:cubicBezTo>
                  <a:pt x="1458016" y="2839783"/>
                  <a:pt x="161293" y="1641596"/>
                  <a:pt x="5361" y="10616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Quels aménagements pour les classes ULIS ? | Aménagement des espaces  éducatifs – Classe de demain">
            <a:extLst>
              <a:ext uri="{FF2B5EF4-FFF2-40B4-BE49-F238E27FC236}">
                <a16:creationId xmlns:a16="http://schemas.microsoft.com/office/drawing/2014/main" id="{3680A4AC-0C2F-4991-982A-6EE5E18739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6" r="20003" b="-1"/>
          <a:stretch/>
        </p:blipFill>
        <p:spPr bwMode="auto">
          <a:xfrm>
            <a:off x="0" y="4473555"/>
            <a:ext cx="3194459" cy="2384445"/>
          </a:xfrm>
          <a:custGeom>
            <a:avLst/>
            <a:gdLst/>
            <a:ahLst/>
            <a:cxnLst/>
            <a:rect l="l" t="t" r="r" b="b"/>
            <a:pathLst>
              <a:path w="5001415" h="3733214">
                <a:moveTo>
                  <a:pt x="1956463" y="0"/>
                </a:moveTo>
                <a:cubicBezTo>
                  <a:pt x="3638144" y="0"/>
                  <a:pt x="5001415" y="1363271"/>
                  <a:pt x="5001415" y="3044952"/>
                </a:cubicBezTo>
                <a:cubicBezTo>
                  <a:pt x="5001415" y="3255162"/>
                  <a:pt x="4980114" y="3460397"/>
                  <a:pt x="4939553" y="3658617"/>
                </a:cubicBezTo>
                <a:lnTo>
                  <a:pt x="4920372" y="3733214"/>
                </a:lnTo>
                <a:lnTo>
                  <a:pt x="0" y="3733214"/>
                </a:lnTo>
                <a:lnTo>
                  <a:pt x="0" y="713124"/>
                </a:lnTo>
                <a:lnTo>
                  <a:pt x="19591" y="695319"/>
                </a:lnTo>
                <a:cubicBezTo>
                  <a:pt x="545938" y="260939"/>
                  <a:pt x="1220728" y="0"/>
                  <a:pt x="195646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59858E1-3776-435B-A285-848829809D9A}"/>
              </a:ext>
            </a:extLst>
          </p:cNvPr>
          <p:cNvSpPr txBox="1"/>
          <p:nvPr/>
        </p:nvSpPr>
        <p:spPr>
          <a:xfrm>
            <a:off x="4904508" y="6219103"/>
            <a:ext cx="6662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*</a:t>
            </a:r>
            <a:r>
              <a:rPr lang="fr-FR" sz="1600" dirty="0">
                <a:solidFill>
                  <a:schemeClr val="bg1"/>
                </a:solidFill>
              </a:rPr>
              <a:t>DASEN: Directeur académique des Services de l’Education Nationale</a:t>
            </a:r>
          </a:p>
        </p:txBody>
      </p:sp>
    </p:spTree>
    <p:extLst>
      <p:ext uri="{BB962C8B-B14F-4D97-AF65-F5344CB8AC3E}">
        <p14:creationId xmlns:p14="http://schemas.microsoft.com/office/powerpoint/2010/main" val="10561499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264F718-7FAC-4056-9FA9-A603EC682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5" y="0"/>
            <a:ext cx="1219047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74639F7-E3C7-4165-A83E-6386A86BA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6356349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1">
            <a:extLst>
              <a:ext uri="{FF2B5EF4-FFF2-40B4-BE49-F238E27FC236}">
                <a16:creationId xmlns:a16="http://schemas.microsoft.com/office/drawing/2014/main" id="{8B3AF0F1-707A-463E-B5EE-33C63A40CF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5979591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0371DEF-80F6-4CAE-A740-929141A0A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199" y="1696085"/>
            <a:ext cx="4231641" cy="2978150"/>
          </a:xfrm>
        </p:spPr>
        <p:txBody>
          <a:bodyPr anchor="b">
            <a:normAutofit/>
          </a:bodyPr>
          <a:lstStyle/>
          <a:p>
            <a:r>
              <a:rPr lang="fr-FR" sz="3600" dirty="0"/>
              <a:t>FINALITES POUR LES ELEVES DU DISPOSITIF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377DEF5-4D35-48C1-BF3E-892E11B87D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443752"/>
            <a:ext cx="5892801" cy="6204697"/>
          </a:xfrm>
        </p:spPr>
        <p:txBody>
          <a:bodyPr anchor="ctr">
            <a:norm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Acquérir les compétences:</a:t>
            </a:r>
          </a:p>
          <a:p>
            <a:pPr marL="0" indent="0">
              <a:buNone/>
            </a:pPr>
            <a:r>
              <a:rPr lang="fr-FR" sz="2100" dirty="0">
                <a:solidFill>
                  <a:schemeClr val="bg1"/>
                </a:solidFill>
              </a:rPr>
              <a:t>- </a:t>
            </a:r>
            <a:r>
              <a:rPr lang="fr-FR" sz="1600" dirty="0">
                <a:solidFill>
                  <a:schemeClr val="bg1"/>
                </a:solidFill>
              </a:rPr>
              <a:t>S.C.C.C (cycle 3 et 4)</a:t>
            </a:r>
            <a:endParaRPr lang="fr-FR" sz="1600" dirty="0">
              <a:solidFill>
                <a:srgbClr val="00B0F0"/>
              </a:solidFill>
            </a:endParaRPr>
          </a:p>
          <a:p>
            <a:r>
              <a:rPr lang="fr-FR" sz="2600" b="1" dirty="0">
                <a:solidFill>
                  <a:schemeClr val="bg1"/>
                </a:solidFill>
              </a:rPr>
              <a:t>Obtenir des attestations:</a:t>
            </a:r>
          </a:p>
          <a:p>
            <a:pPr>
              <a:buFontTx/>
              <a:buChar char="-"/>
            </a:pPr>
            <a:r>
              <a:rPr lang="fr-FR" sz="1600" dirty="0">
                <a:solidFill>
                  <a:schemeClr val="bg1"/>
                </a:solidFill>
              </a:rPr>
              <a:t>ASSR 1 et 2</a:t>
            </a:r>
            <a:endParaRPr lang="fr-FR" sz="1600" dirty="0">
              <a:solidFill>
                <a:srgbClr val="00B0F0"/>
              </a:solidFill>
            </a:endParaRPr>
          </a:p>
          <a:p>
            <a:pPr>
              <a:buFontTx/>
              <a:buChar char="-"/>
            </a:pPr>
            <a:r>
              <a:rPr lang="fr-FR" sz="1600" dirty="0">
                <a:solidFill>
                  <a:schemeClr val="bg1"/>
                </a:solidFill>
              </a:rPr>
              <a:t>PSC1</a:t>
            </a:r>
            <a:endParaRPr lang="fr-FR" sz="1600" dirty="0">
              <a:solidFill>
                <a:srgbClr val="00B0F0"/>
              </a:solidFill>
            </a:endParaRPr>
          </a:p>
          <a:p>
            <a:pPr>
              <a:buFontTx/>
              <a:buChar char="-"/>
            </a:pPr>
            <a:r>
              <a:rPr lang="fr-FR" sz="1600" dirty="0">
                <a:solidFill>
                  <a:schemeClr val="bg1"/>
                </a:solidFill>
              </a:rPr>
              <a:t>B2i</a:t>
            </a:r>
            <a:endParaRPr lang="fr-FR" sz="1600" dirty="0">
              <a:solidFill>
                <a:srgbClr val="00B0F0"/>
              </a:solidFill>
            </a:endParaRPr>
          </a:p>
          <a:p>
            <a:r>
              <a:rPr lang="fr-FR" sz="2400" b="1" dirty="0">
                <a:solidFill>
                  <a:schemeClr val="bg1"/>
                </a:solidFill>
              </a:rPr>
              <a:t>Obtenir des diplômes en fin de 3ème:</a:t>
            </a:r>
          </a:p>
          <a:p>
            <a:pPr>
              <a:buFontTx/>
              <a:buChar char="-"/>
            </a:pPr>
            <a:r>
              <a:rPr lang="fr-FR" sz="1600" dirty="0">
                <a:solidFill>
                  <a:schemeClr val="bg1"/>
                </a:solidFill>
              </a:rPr>
              <a:t>CFG (cycle 3)</a:t>
            </a:r>
            <a:endParaRPr lang="fr-FR" sz="1600" dirty="0">
              <a:solidFill>
                <a:srgbClr val="00B0F0"/>
              </a:solidFill>
            </a:endParaRPr>
          </a:p>
          <a:p>
            <a:pPr>
              <a:buFontTx/>
              <a:buChar char="-"/>
            </a:pPr>
            <a:r>
              <a:rPr lang="fr-FR" sz="1600" dirty="0">
                <a:solidFill>
                  <a:schemeClr val="bg1"/>
                </a:solidFill>
              </a:rPr>
              <a:t>DNB / DNB Pro (cycle 4)</a:t>
            </a:r>
            <a:endParaRPr lang="fr-FR" sz="1600" dirty="0">
              <a:solidFill>
                <a:srgbClr val="00B0F0"/>
              </a:solidFill>
            </a:endParaRPr>
          </a:p>
          <a:p>
            <a:r>
              <a:rPr lang="fr-FR" sz="2400" b="1" dirty="0">
                <a:solidFill>
                  <a:schemeClr val="bg1"/>
                </a:solidFill>
              </a:rPr>
              <a:t>Définir une orientation professionnelle:</a:t>
            </a:r>
          </a:p>
          <a:p>
            <a:pPr>
              <a:buFontTx/>
              <a:buChar char="-"/>
            </a:pPr>
            <a:r>
              <a:rPr lang="fr-FR" sz="1600" dirty="0">
                <a:solidFill>
                  <a:schemeClr val="bg1"/>
                </a:solidFill>
              </a:rPr>
              <a:t>Préparation d’un diplôme niveau 3 et 4</a:t>
            </a:r>
            <a:endParaRPr lang="fr-FR" sz="1600" dirty="0">
              <a:solidFill>
                <a:srgbClr val="00B0F0"/>
              </a:solidFill>
            </a:endParaRPr>
          </a:p>
          <a:p>
            <a:pPr>
              <a:buFontTx/>
              <a:buChar char="-"/>
            </a:pPr>
            <a:r>
              <a:rPr lang="fr-FR" sz="1600" dirty="0">
                <a:solidFill>
                  <a:schemeClr val="bg1"/>
                </a:solidFill>
              </a:rPr>
              <a:t>En Lycée professionnel , en lycée agricole , en MFR.</a:t>
            </a:r>
          </a:p>
          <a:p>
            <a:pPr>
              <a:buFontTx/>
              <a:buChar char="-"/>
            </a:pPr>
            <a:r>
              <a:rPr lang="fr-FR" sz="1600" dirty="0">
                <a:solidFill>
                  <a:schemeClr val="bg1"/>
                </a:solidFill>
              </a:rPr>
              <a:t>En CFA (Centre de Formation des Apprentis)</a:t>
            </a:r>
            <a:endParaRPr lang="fr-FR" sz="1600" dirty="0">
              <a:solidFill>
                <a:srgbClr val="00B0F0"/>
              </a:solidFill>
            </a:endParaRPr>
          </a:p>
          <a:p>
            <a:pPr>
              <a:buFontTx/>
              <a:buChar char="-"/>
            </a:pPr>
            <a:r>
              <a:rPr lang="fr-FR" sz="1600" dirty="0">
                <a:solidFill>
                  <a:schemeClr val="bg1"/>
                </a:solidFill>
              </a:rPr>
              <a:t>En établissements adaptés</a:t>
            </a:r>
            <a:endParaRPr lang="fr-FR" sz="1600" dirty="0">
              <a:solidFill>
                <a:srgbClr val="00B0F0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4E8B4F6-2333-4DC7-8034-F2D367853D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" r="2" b="3972"/>
          <a:stretch/>
        </p:blipFill>
        <p:spPr bwMode="auto">
          <a:xfrm>
            <a:off x="302963" y="0"/>
            <a:ext cx="4032112" cy="1886626"/>
          </a:xfrm>
          <a:custGeom>
            <a:avLst/>
            <a:gdLst/>
            <a:ahLst/>
            <a:cxnLst/>
            <a:rect l="l" t="t" r="r" b="b"/>
            <a:pathLst>
              <a:path w="6069184" h="2839783">
                <a:moveTo>
                  <a:pt x="0" y="0"/>
                </a:moveTo>
                <a:lnTo>
                  <a:pt x="6069184" y="0"/>
                </a:lnTo>
                <a:lnTo>
                  <a:pt x="6063824" y="106160"/>
                </a:lnTo>
                <a:cubicBezTo>
                  <a:pt x="5907892" y="1641596"/>
                  <a:pt x="4611168" y="2839783"/>
                  <a:pt x="3034592" y="2839783"/>
                </a:cubicBezTo>
                <a:cubicBezTo>
                  <a:pt x="1458016" y="2839783"/>
                  <a:pt x="161293" y="1641596"/>
                  <a:pt x="5361" y="10616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Quels aménagements pour les classes ULIS ? | Aménagement des espaces  éducatifs – Classe de demain">
            <a:extLst>
              <a:ext uri="{FF2B5EF4-FFF2-40B4-BE49-F238E27FC236}">
                <a16:creationId xmlns:a16="http://schemas.microsoft.com/office/drawing/2014/main" id="{E0887B06-5CC4-4154-AD4F-CC49375462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6" r="20003" b="-1"/>
          <a:stretch/>
        </p:blipFill>
        <p:spPr bwMode="auto">
          <a:xfrm>
            <a:off x="0" y="4473555"/>
            <a:ext cx="3194459" cy="2384445"/>
          </a:xfrm>
          <a:custGeom>
            <a:avLst/>
            <a:gdLst/>
            <a:ahLst/>
            <a:cxnLst/>
            <a:rect l="l" t="t" r="r" b="b"/>
            <a:pathLst>
              <a:path w="5001415" h="3733214">
                <a:moveTo>
                  <a:pt x="1956463" y="0"/>
                </a:moveTo>
                <a:cubicBezTo>
                  <a:pt x="3638144" y="0"/>
                  <a:pt x="5001415" y="1363271"/>
                  <a:pt x="5001415" y="3044952"/>
                </a:cubicBezTo>
                <a:cubicBezTo>
                  <a:pt x="5001415" y="3255162"/>
                  <a:pt x="4980114" y="3460397"/>
                  <a:pt x="4939553" y="3658617"/>
                </a:cubicBezTo>
                <a:lnTo>
                  <a:pt x="4920372" y="3733214"/>
                </a:lnTo>
                <a:lnTo>
                  <a:pt x="0" y="3733214"/>
                </a:lnTo>
                <a:lnTo>
                  <a:pt x="0" y="713124"/>
                </a:lnTo>
                <a:lnTo>
                  <a:pt x="19591" y="695319"/>
                </a:lnTo>
                <a:cubicBezTo>
                  <a:pt x="545938" y="260939"/>
                  <a:pt x="1220728" y="0"/>
                  <a:pt x="195646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9574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0E88646-3E4F-4695-BB19-B3CFA40B2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220" y="2090217"/>
            <a:ext cx="3582073" cy="205488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LES ACTEURS DU DISPOSITIF</a:t>
            </a:r>
          </a:p>
        </p:txBody>
      </p:sp>
      <p:pic>
        <p:nvPicPr>
          <p:cNvPr id="5" name="Picture 4" descr="Quels aménagements pour les classes ULIS ? | Aménagement des espaces  éducatifs – Classe de demain">
            <a:extLst>
              <a:ext uri="{FF2B5EF4-FFF2-40B4-BE49-F238E27FC236}">
                <a16:creationId xmlns:a16="http://schemas.microsoft.com/office/drawing/2014/main" id="{CE2CC9CA-5A6E-461F-A24E-B4FF849574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6" r="20003" b="-1"/>
          <a:stretch/>
        </p:blipFill>
        <p:spPr bwMode="auto">
          <a:xfrm>
            <a:off x="0" y="4473555"/>
            <a:ext cx="3194459" cy="2384445"/>
          </a:xfrm>
          <a:custGeom>
            <a:avLst/>
            <a:gdLst/>
            <a:ahLst/>
            <a:cxnLst/>
            <a:rect l="l" t="t" r="r" b="b"/>
            <a:pathLst>
              <a:path w="5001415" h="3733214">
                <a:moveTo>
                  <a:pt x="1956463" y="0"/>
                </a:moveTo>
                <a:cubicBezTo>
                  <a:pt x="3638144" y="0"/>
                  <a:pt x="5001415" y="1363271"/>
                  <a:pt x="5001415" y="3044952"/>
                </a:cubicBezTo>
                <a:cubicBezTo>
                  <a:pt x="5001415" y="3255162"/>
                  <a:pt x="4980114" y="3460397"/>
                  <a:pt x="4939553" y="3658617"/>
                </a:cubicBezTo>
                <a:lnTo>
                  <a:pt x="4920372" y="3733214"/>
                </a:lnTo>
                <a:lnTo>
                  <a:pt x="0" y="3733214"/>
                </a:lnTo>
                <a:lnTo>
                  <a:pt x="0" y="713124"/>
                </a:lnTo>
                <a:lnTo>
                  <a:pt x="19591" y="695319"/>
                </a:lnTo>
                <a:cubicBezTo>
                  <a:pt x="545938" y="260939"/>
                  <a:pt x="1220728" y="0"/>
                  <a:pt x="195646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3D60C6C-0D1D-4D78-A2C5-E01D6AB93DDE}"/>
              </a:ext>
            </a:extLst>
          </p:cNvPr>
          <p:cNvSpPr txBox="1"/>
          <p:nvPr/>
        </p:nvSpPr>
        <p:spPr>
          <a:xfrm>
            <a:off x="7748171" y="3052460"/>
            <a:ext cx="1390205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L’élève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C6A6E93-1EE1-42A6-94DC-F292EDABA443}"/>
              </a:ext>
            </a:extLst>
          </p:cNvPr>
          <p:cNvSpPr txBox="1"/>
          <p:nvPr/>
        </p:nvSpPr>
        <p:spPr>
          <a:xfrm>
            <a:off x="7748170" y="562555"/>
            <a:ext cx="1390205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La Famille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B059F07-DD48-4714-8EB7-1885785487AC}"/>
              </a:ext>
            </a:extLst>
          </p:cNvPr>
          <p:cNvSpPr txBox="1"/>
          <p:nvPr/>
        </p:nvSpPr>
        <p:spPr>
          <a:xfrm>
            <a:off x="5912008" y="885166"/>
            <a:ext cx="1390205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La MDPH / l’IEN ASH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62EB641-123E-453E-9F9C-A9D8EE55E71C}"/>
              </a:ext>
            </a:extLst>
          </p:cNvPr>
          <p:cNvSpPr txBox="1"/>
          <p:nvPr/>
        </p:nvSpPr>
        <p:spPr>
          <a:xfrm>
            <a:off x="10248822" y="2987856"/>
            <a:ext cx="1558045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La Psy EN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70F7A7F-48FA-456E-A440-95E30A59D571}"/>
              </a:ext>
            </a:extLst>
          </p:cNvPr>
          <p:cNvSpPr txBox="1"/>
          <p:nvPr/>
        </p:nvSpPr>
        <p:spPr>
          <a:xfrm>
            <a:off x="9833679" y="3875192"/>
            <a:ext cx="2072244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L’Infirmière, l’Assistante sociale et le Médecin EN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224B9E8-3816-4A38-A890-3EB404C27E58}"/>
              </a:ext>
            </a:extLst>
          </p:cNvPr>
          <p:cNvSpPr txBox="1"/>
          <p:nvPr/>
        </p:nvSpPr>
        <p:spPr>
          <a:xfrm>
            <a:off x="5497676" y="5480813"/>
            <a:ext cx="1814946" cy="400110"/>
          </a:xfrm>
          <a:prstGeom prst="rect">
            <a:avLst/>
          </a:prstGeom>
          <a:solidFill>
            <a:srgbClr val="FA7ADF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Les professeurs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2DCC6B82-20B8-491D-A714-66B0F081ED9E}"/>
              </a:ext>
            </a:extLst>
          </p:cNvPr>
          <p:cNvSpPr txBox="1"/>
          <p:nvPr/>
        </p:nvSpPr>
        <p:spPr>
          <a:xfrm>
            <a:off x="7535801" y="5446641"/>
            <a:ext cx="1814946" cy="1015663"/>
          </a:xfrm>
          <a:prstGeom prst="rect">
            <a:avLst/>
          </a:prstGeom>
          <a:solidFill>
            <a:srgbClr val="FA7ADF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La coordonnatrice ULIS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0B53D73F-DCD3-45EA-B9C1-13DFA7B3F040}"/>
              </a:ext>
            </a:extLst>
          </p:cNvPr>
          <p:cNvSpPr txBox="1"/>
          <p:nvPr/>
        </p:nvSpPr>
        <p:spPr>
          <a:xfrm>
            <a:off x="4912400" y="4061361"/>
            <a:ext cx="2072244" cy="1015663"/>
          </a:xfrm>
          <a:prstGeom prst="rect">
            <a:avLst/>
          </a:prstGeom>
          <a:solidFill>
            <a:srgbClr val="EBFC88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Le Conseiller Principal d’éducation (CPE)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ABE0E83-3B26-4F7C-BE49-0DFB6FACF406}"/>
              </a:ext>
            </a:extLst>
          </p:cNvPr>
          <p:cNvSpPr txBox="1"/>
          <p:nvPr/>
        </p:nvSpPr>
        <p:spPr>
          <a:xfrm>
            <a:off x="4907316" y="3117658"/>
            <a:ext cx="1999442" cy="707886"/>
          </a:xfrm>
          <a:prstGeom prst="rect">
            <a:avLst/>
          </a:prstGeom>
          <a:solidFill>
            <a:srgbClr val="EBFC88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La Direction et adjoint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65803A22-B195-4C29-9F41-C2514F05ECF1}"/>
              </a:ext>
            </a:extLst>
          </p:cNvPr>
          <p:cNvSpPr txBox="1"/>
          <p:nvPr/>
        </p:nvSpPr>
        <p:spPr>
          <a:xfrm>
            <a:off x="4929856" y="1856443"/>
            <a:ext cx="1874705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L’Enseignant Référent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77FEFDD0-04E1-4E67-86E6-6FB270C5BA8C}"/>
              </a:ext>
            </a:extLst>
          </p:cNvPr>
          <p:cNvSpPr txBox="1"/>
          <p:nvPr/>
        </p:nvSpPr>
        <p:spPr>
          <a:xfrm>
            <a:off x="9886278" y="951465"/>
            <a:ext cx="2019640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Les services de soins extérieurs: Ergo, Orthophoniste, …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CC23643C-0507-4A6A-97D2-F9DADC1D5DA9}"/>
              </a:ext>
            </a:extLst>
          </p:cNvPr>
          <p:cNvSpPr txBox="1"/>
          <p:nvPr/>
        </p:nvSpPr>
        <p:spPr>
          <a:xfrm>
            <a:off x="9573926" y="5488475"/>
            <a:ext cx="1814946" cy="400110"/>
          </a:xfrm>
          <a:prstGeom prst="rect">
            <a:avLst/>
          </a:prstGeom>
          <a:solidFill>
            <a:srgbClr val="FA7ADF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L’AESH </a:t>
            </a:r>
            <a:r>
              <a:rPr lang="fr-FR" sz="2000" dirty="0" err="1"/>
              <a:t>co</a:t>
            </a:r>
            <a:endParaRPr lang="fr-FR" sz="2000" dirty="0"/>
          </a:p>
        </p:txBody>
      </p: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4057FBCB-17A5-42DE-8C63-67B680DAA5C1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8443272" y="996261"/>
            <a:ext cx="2" cy="20561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12D1A861-983C-4326-9C00-5B4958335D87}"/>
              </a:ext>
            </a:extLst>
          </p:cNvPr>
          <p:cNvCxnSpPr>
            <a:cxnSpLocks/>
          </p:cNvCxnSpPr>
          <p:nvPr/>
        </p:nvCxnSpPr>
        <p:spPr>
          <a:xfrm flipV="1">
            <a:off x="8966556" y="1856388"/>
            <a:ext cx="858221" cy="119607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EF8B8F33-28F4-432C-80E4-8A7AE067DACA}"/>
              </a:ext>
            </a:extLst>
          </p:cNvPr>
          <p:cNvCxnSpPr>
            <a:cxnSpLocks/>
          </p:cNvCxnSpPr>
          <p:nvPr/>
        </p:nvCxnSpPr>
        <p:spPr>
          <a:xfrm flipH="1" flipV="1">
            <a:off x="7195200" y="1710048"/>
            <a:ext cx="824027" cy="135168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1F5B6AFC-75BF-4217-8C5A-97B7781F1B90}"/>
              </a:ext>
            </a:extLst>
          </p:cNvPr>
          <p:cNvCxnSpPr>
            <a:cxnSpLocks/>
          </p:cNvCxnSpPr>
          <p:nvPr/>
        </p:nvCxnSpPr>
        <p:spPr>
          <a:xfrm flipH="1" flipV="1">
            <a:off x="6999879" y="2656764"/>
            <a:ext cx="748291" cy="5957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9A1717E8-F925-427A-8D13-74C969FE676A}"/>
              </a:ext>
            </a:extLst>
          </p:cNvPr>
          <p:cNvCxnSpPr>
            <a:cxnSpLocks/>
          </p:cNvCxnSpPr>
          <p:nvPr/>
        </p:nvCxnSpPr>
        <p:spPr>
          <a:xfrm>
            <a:off x="9147657" y="3221814"/>
            <a:ext cx="1025498" cy="632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753739C4-2FA0-48AF-B72A-C66723D01D28}"/>
              </a:ext>
            </a:extLst>
          </p:cNvPr>
          <p:cNvCxnSpPr>
            <a:cxnSpLocks/>
          </p:cNvCxnSpPr>
          <p:nvPr/>
        </p:nvCxnSpPr>
        <p:spPr>
          <a:xfrm>
            <a:off x="9138375" y="3511658"/>
            <a:ext cx="573015" cy="5497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C696D11A-7CE1-4F9C-A662-6366EB12C172}"/>
              </a:ext>
            </a:extLst>
          </p:cNvPr>
          <p:cNvCxnSpPr>
            <a:cxnSpLocks/>
          </p:cNvCxnSpPr>
          <p:nvPr/>
        </p:nvCxnSpPr>
        <p:spPr>
          <a:xfrm>
            <a:off x="8908123" y="3637235"/>
            <a:ext cx="582818" cy="16552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4B4FE94C-9D9A-4E44-A70C-D714249645AD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8443274" y="3637235"/>
            <a:ext cx="34407" cy="177581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9F734380-0BF7-45CD-A051-7E75F0DCFCBB}"/>
              </a:ext>
            </a:extLst>
          </p:cNvPr>
          <p:cNvCxnSpPr>
            <a:cxnSpLocks/>
          </p:cNvCxnSpPr>
          <p:nvPr/>
        </p:nvCxnSpPr>
        <p:spPr>
          <a:xfrm flipH="1">
            <a:off x="7353944" y="3637235"/>
            <a:ext cx="842252" cy="168291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5A5E7A04-440C-4E55-BBC9-4C47A8F3B247}"/>
              </a:ext>
            </a:extLst>
          </p:cNvPr>
          <p:cNvCxnSpPr>
            <a:cxnSpLocks/>
          </p:cNvCxnSpPr>
          <p:nvPr/>
        </p:nvCxnSpPr>
        <p:spPr>
          <a:xfrm flipH="1">
            <a:off x="6999879" y="3485857"/>
            <a:ext cx="73901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id="{562856D6-00F1-4A53-B375-C0A69051016B}"/>
              </a:ext>
            </a:extLst>
          </p:cNvPr>
          <p:cNvCxnSpPr>
            <a:cxnSpLocks/>
          </p:cNvCxnSpPr>
          <p:nvPr/>
        </p:nvCxnSpPr>
        <p:spPr>
          <a:xfrm flipH="1">
            <a:off x="7106933" y="3623952"/>
            <a:ext cx="716632" cy="94524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1179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2543B1-C72B-47DF-90C4-82AE443B3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91" y="1886626"/>
            <a:ext cx="4032111" cy="2697249"/>
          </a:xfrm>
        </p:spPr>
        <p:txBody>
          <a:bodyPr anchor="ctr">
            <a:normAutofit/>
          </a:bodyPr>
          <a:lstStyle/>
          <a:p>
            <a:r>
              <a:rPr lang="fr-FR" sz="3700" dirty="0"/>
              <a:t>LE RÔLE DE L’ENSEIGNANTE COORDONNATRICE</a:t>
            </a:r>
            <a:br>
              <a:rPr lang="fr-FR" sz="3700" dirty="0"/>
            </a:br>
            <a:r>
              <a:rPr lang="fr-FR" sz="3200" dirty="0">
                <a:latin typeface="+mn-lt"/>
              </a:rPr>
              <a:t>Maud  JACCOUD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FF2AC85-FAA0-4844-813F-83C04D738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7636" y="0"/>
            <a:ext cx="7281316" cy="6858000"/>
          </a:xfrm>
          <a:custGeom>
            <a:avLst/>
            <a:gdLst>
              <a:gd name="connsiteX0" fmla="*/ 361354 w 7281316"/>
              <a:gd name="connsiteY0" fmla="*/ 0 h 6858000"/>
              <a:gd name="connsiteX1" fmla="*/ 7281316 w 7281316"/>
              <a:gd name="connsiteY1" fmla="*/ 0 h 6858000"/>
              <a:gd name="connsiteX2" fmla="*/ 7281316 w 7281316"/>
              <a:gd name="connsiteY2" fmla="*/ 6858000 h 6858000"/>
              <a:gd name="connsiteX3" fmla="*/ 696735 w 7281316"/>
              <a:gd name="connsiteY3" fmla="*/ 6858000 h 6858000"/>
              <a:gd name="connsiteX4" fmla="*/ 690849 w 7281316"/>
              <a:gd name="connsiteY4" fmla="*/ 6842426 h 6858000"/>
              <a:gd name="connsiteX5" fmla="*/ 335637 w 7281316"/>
              <a:gd name="connsiteY5" fmla="*/ 947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81316" h="6858000">
                <a:moveTo>
                  <a:pt x="361354" y="0"/>
                </a:moveTo>
                <a:lnTo>
                  <a:pt x="7281316" y="0"/>
                </a:lnTo>
                <a:lnTo>
                  <a:pt x="7281316" y="6858000"/>
                </a:lnTo>
                <a:lnTo>
                  <a:pt x="696735" y="6858000"/>
                </a:lnTo>
                <a:lnTo>
                  <a:pt x="690849" y="6842426"/>
                </a:lnTo>
                <a:cubicBezTo>
                  <a:pt x="-65870" y="4704140"/>
                  <a:pt x="-226206" y="2374054"/>
                  <a:pt x="335637" y="94722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CC0F1E-BAA2-47B1-8F83-7ECB9FD9E0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89558" y="0"/>
            <a:ext cx="6999394" cy="6858000"/>
          </a:xfrm>
          <a:custGeom>
            <a:avLst/>
            <a:gdLst>
              <a:gd name="connsiteX0" fmla="*/ 6999394 w 6999394"/>
              <a:gd name="connsiteY0" fmla="*/ 0 h 6858000"/>
              <a:gd name="connsiteX1" fmla="*/ 6999394 w 6999394"/>
              <a:gd name="connsiteY1" fmla="*/ 6858000 h 6858000"/>
              <a:gd name="connsiteX2" fmla="*/ 717029 w 6999394"/>
              <a:gd name="connsiteY2" fmla="*/ 6858000 h 6858000"/>
              <a:gd name="connsiteX3" fmla="*/ 623642 w 6999394"/>
              <a:gd name="connsiteY3" fmla="*/ 6599363 h 6858000"/>
              <a:gd name="connsiteX4" fmla="*/ 319533 w 6999394"/>
              <a:gd name="connsiteY4" fmla="*/ 193787 h 6858000"/>
              <a:gd name="connsiteX5" fmla="*/ 371685 w 6999394"/>
              <a:gd name="connsiteY5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99394" h="6858000">
                <a:moveTo>
                  <a:pt x="6999394" y="0"/>
                </a:moveTo>
                <a:lnTo>
                  <a:pt x="6999394" y="6858000"/>
                </a:lnTo>
                <a:lnTo>
                  <a:pt x="717029" y="6858000"/>
                </a:lnTo>
                <a:lnTo>
                  <a:pt x="623642" y="6599363"/>
                </a:lnTo>
                <a:cubicBezTo>
                  <a:pt x="-67685" y="4563346"/>
                  <a:pt x="-206622" y="2355719"/>
                  <a:pt x="319533" y="193787"/>
                </a:cubicBezTo>
                <a:lnTo>
                  <a:pt x="371685" y="1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34EE010-F247-4C39-98DB-83F37840D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720" y="502920"/>
            <a:ext cx="6141720" cy="6080760"/>
          </a:xfrm>
        </p:spPr>
        <p:txBody>
          <a:bodyPr anchor="ctr">
            <a:norm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Une triple Mission:</a:t>
            </a:r>
          </a:p>
          <a:p>
            <a:pPr marL="0" indent="0">
              <a:buNone/>
            </a:pPr>
            <a:r>
              <a:rPr lang="fr-FR" sz="1800" dirty="0">
                <a:solidFill>
                  <a:schemeClr val="bg1"/>
                </a:solidFill>
              </a:rPr>
              <a:t>- L’enseignement aux élèves du dispositif.</a:t>
            </a:r>
          </a:p>
          <a:p>
            <a:pPr marL="0" indent="0">
              <a:buNone/>
            </a:pPr>
            <a:r>
              <a:rPr lang="fr-FR" sz="1800" dirty="0">
                <a:solidFill>
                  <a:schemeClr val="bg1"/>
                </a:solidFill>
              </a:rPr>
              <a:t>- La coordination de l’ULIS et les relations avec les partenaires extérieurs. </a:t>
            </a:r>
          </a:p>
          <a:p>
            <a:pPr marL="0" indent="0">
              <a:buNone/>
            </a:pPr>
            <a:r>
              <a:rPr lang="fr-FR" sz="1800" dirty="0">
                <a:solidFill>
                  <a:schemeClr val="bg1"/>
                </a:solidFill>
              </a:rPr>
              <a:t>- Le conseil à la communauté éducative en qualité de personne ressource. </a:t>
            </a:r>
          </a:p>
        </p:txBody>
      </p:sp>
    </p:spTree>
    <p:extLst>
      <p:ext uri="{BB962C8B-B14F-4D97-AF65-F5344CB8AC3E}">
        <p14:creationId xmlns:p14="http://schemas.microsoft.com/office/powerpoint/2010/main" val="16344170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E8DEA9-2A5B-4EAE-8C90-E234EF0FB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79388"/>
            <a:ext cx="5189558" cy="2725716"/>
          </a:xfrm>
        </p:spPr>
        <p:txBody>
          <a:bodyPr anchor="ctr">
            <a:normAutofit/>
          </a:bodyPr>
          <a:lstStyle/>
          <a:p>
            <a:r>
              <a:rPr lang="fr-FR" sz="3200" dirty="0"/>
              <a:t>LE RÔLE DES ACCOMPAGNANTES DES ELEVES EN SITUATION DE HANDICAP (AESH) </a:t>
            </a:r>
            <a:br>
              <a:rPr lang="fr-FR" sz="3200" dirty="0"/>
            </a:br>
            <a:br>
              <a:rPr lang="fr-FR" sz="2000" dirty="0"/>
            </a:br>
            <a:r>
              <a:rPr lang="fr-FR" sz="2300" dirty="0">
                <a:latin typeface="+mn-lt"/>
              </a:rPr>
              <a:t>Viviane THOMAS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FF2AC85-FAA0-4844-813F-83C04D738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7636" y="0"/>
            <a:ext cx="7281316" cy="6858000"/>
          </a:xfrm>
          <a:custGeom>
            <a:avLst/>
            <a:gdLst>
              <a:gd name="connsiteX0" fmla="*/ 361354 w 7281316"/>
              <a:gd name="connsiteY0" fmla="*/ 0 h 6858000"/>
              <a:gd name="connsiteX1" fmla="*/ 7281316 w 7281316"/>
              <a:gd name="connsiteY1" fmla="*/ 0 h 6858000"/>
              <a:gd name="connsiteX2" fmla="*/ 7281316 w 7281316"/>
              <a:gd name="connsiteY2" fmla="*/ 6858000 h 6858000"/>
              <a:gd name="connsiteX3" fmla="*/ 696735 w 7281316"/>
              <a:gd name="connsiteY3" fmla="*/ 6858000 h 6858000"/>
              <a:gd name="connsiteX4" fmla="*/ 690849 w 7281316"/>
              <a:gd name="connsiteY4" fmla="*/ 6842426 h 6858000"/>
              <a:gd name="connsiteX5" fmla="*/ 335637 w 7281316"/>
              <a:gd name="connsiteY5" fmla="*/ 947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81316" h="6858000">
                <a:moveTo>
                  <a:pt x="361354" y="0"/>
                </a:moveTo>
                <a:lnTo>
                  <a:pt x="7281316" y="0"/>
                </a:lnTo>
                <a:lnTo>
                  <a:pt x="7281316" y="6858000"/>
                </a:lnTo>
                <a:lnTo>
                  <a:pt x="696735" y="6858000"/>
                </a:lnTo>
                <a:lnTo>
                  <a:pt x="690849" y="6842426"/>
                </a:lnTo>
                <a:cubicBezTo>
                  <a:pt x="-65870" y="4704140"/>
                  <a:pt x="-226206" y="2374054"/>
                  <a:pt x="335637" y="94722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9CC0F1E-BAA2-47B1-8F83-7ECB9FD9E0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89558" y="0"/>
            <a:ext cx="6999394" cy="6858000"/>
          </a:xfrm>
          <a:custGeom>
            <a:avLst/>
            <a:gdLst>
              <a:gd name="connsiteX0" fmla="*/ 6999394 w 6999394"/>
              <a:gd name="connsiteY0" fmla="*/ 0 h 6858000"/>
              <a:gd name="connsiteX1" fmla="*/ 6999394 w 6999394"/>
              <a:gd name="connsiteY1" fmla="*/ 6858000 h 6858000"/>
              <a:gd name="connsiteX2" fmla="*/ 717029 w 6999394"/>
              <a:gd name="connsiteY2" fmla="*/ 6858000 h 6858000"/>
              <a:gd name="connsiteX3" fmla="*/ 623642 w 6999394"/>
              <a:gd name="connsiteY3" fmla="*/ 6599363 h 6858000"/>
              <a:gd name="connsiteX4" fmla="*/ 319533 w 6999394"/>
              <a:gd name="connsiteY4" fmla="*/ 193787 h 6858000"/>
              <a:gd name="connsiteX5" fmla="*/ 371685 w 6999394"/>
              <a:gd name="connsiteY5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99394" h="6858000">
                <a:moveTo>
                  <a:pt x="6999394" y="0"/>
                </a:moveTo>
                <a:lnTo>
                  <a:pt x="6999394" y="6858000"/>
                </a:lnTo>
                <a:lnTo>
                  <a:pt x="717029" y="6858000"/>
                </a:lnTo>
                <a:lnTo>
                  <a:pt x="623642" y="6599363"/>
                </a:lnTo>
                <a:cubicBezTo>
                  <a:pt x="-67685" y="4563346"/>
                  <a:pt x="-206622" y="2355719"/>
                  <a:pt x="319533" y="193787"/>
                </a:cubicBezTo>
                <a:lnTo>
                  <a:pt x="371685" y="1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E3C3C8-9F9D-4B5C-B5B2-D6235412B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6440" y="426720"/>
            <a:ext cx="6111240" cy="6035040"/>
          </a:xfrm>
        </p:spPr>
        <p:txBody>
          <a:bodyPr anchor="ctr">
            <a:normAutofit/>
          </a:bodyPr>
          <a:lstStyle/>
          <a:p>
            <a:r>
              <a:rPr lang="fr-FR" sz="2600" b="1" dirty="0">
                <a:solidFill>
                  <a:schemeClr val="bg1"/>
                </a:solidFill>
              </a:rPr>
              <a:t>L’AESH-</a:t>
            </a:r>
            <a:r>
              <a:rPr lang="fr-FR" sz="2600" b="1" dirty="0" err="1">
                <a:solidFill>
                  <a:schemeClr val="bg1"/>
                </a:solidFill>
              </a:rPr>
              <a:t>co</a:t>
            </a:r>
            <a:r>
              <a:rPr lang="fr-FR" sz="2600" b="1" dirty="0">
                <a:solidFill>
                  <a:schemeClr val="bg1"/>
                </a:solidFill>
              </a:rPr>
              <a:t> : </a:t>
            </a:r>
          </a:p>
          <a:p>
            <a:pPr marL="0" indent="0">
              <a:buNone/>
            </a:pPr>
            <a:r>
              <a:rPr lang="fr-FR" sz="1800" dirty="0">
                <a:solidFill>
                  <a:schemeClr val="bg1"/>
                </a:solidFill>
              </a:rPr>
              <a:t>- Fait partie de l’équipe éducative et participe, sous la responsabilité pédagogique de la coordonnatrice, à l’encadrement et l’animation des actions éducatives dans le cadre du dispositif.</a:t>
            </a:r>
          </a:p>
          <a:p>
            <a:pPr>
              <a:buFontTx/>
              <a:buChar char="-"/>
            </a:pPr>
            <a:r>
              <a:rPr lang="fr-FR" sz="1800" dirty="0">
                <a:solidFill>
                  <a:schemeClr val="bg1"/>
                </a:solidFill>
              </a:rPr>
              <a:t>Participe à la mise en œuvre et au suivi des projets personnalisés de scolarisation des élèves (PPS)</a:t>
            </a:r>
          </a:p>
          <a:p>
            <a:pPr>
              <a:buFontTx/>
              <a:buChar char="-"/>
            </a:pPr>
            <a:r>
              <a:rPr lang="fr-FR" sz="1800" dirty="0">
                <a:solidFill>
                  <a:schemeClr val="bg1"/>
                </a:solidFill>
              </a:rPr>
              <a:t>Participe à l’équipe de suivi de la scolarisation.</a:t>
            </a:r>
          </a:p>
          <a:p>
            <a:pPr>
              <a:buFontTx/>
              <a:buChar char="-"/>
            </a:pPr>
            <a:r>
              <a:rPr lang="fr-FR" sz="1800" dirty="0">
                <a:solidFill>
                  <a:schemeClr val="bg1"/>
                </a:solidFill>
              </a:rPr>
              <a:t>Accompagne les élèves dans leur classe de référence et dans tous les lieux de scolarisation des élèves bénéficiant de l’ULIS. </a:t>
            </a:r>
            <a:endParaRPr lang="fr-FR" sz="2200" dirty="0">
              <a:solidFill>
                <a:srgbClr val="00B0F0"/>
              </a:solidFill>
            </a:endParaRPr>
          </a:p>
          <a:p>
            <a:pPr>
              <a:buFontTx/>
              <a:buChar char="-"/>
            </a:pPr>
            <a:r>
              <a:rPr lang="fr-FR" sz="1800" dirty="0">
                <a:solidFill>
                  <a:schemeClr val="bg1"/>
                </a:solidFill>
              </a:rPr>
              <a:t>Accompagne les élèves dans les actes de la vie quotidienne de l’établissement.</a:t>
            </a:r>
          </a:p>
          <a:p>
            <a:pPr>
              <a:buFontTx/>
              <a:buChar char="-"/>
            </a:pPr>
            <a:r>
              <a:rPr lang="fr-FR" sz="1800" dirty="0">
                <a:solidFill>
                  <a:schemeClr val="bg1"/>
                </a:solidFill>
              </a:rPr>
              <a:t>Dans l’accès aux activités d’apprentissage, de la vie sociale et relationnelle.</a:t>
            </a:r>
          </a:p>
          <a:p>
            <a:pPr marL="0" indent="0">
              <a:buNone/>
            </a:pPr>
            <a:endParaRPr lang="fr-FR" sz="1500" dirty="0">
              <a:solidFill>
                <a:schemeClr val="bg1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C96F698-C406-441A-9509-B36A398A20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4" r="2" b="3972"/>
          <a:stretch/>
        </p:blipFill>
        <p:spPr bwMode="auto">
          <a:xfrm>
            <a:off x="302963" y="0"/>
            <a:ext cx="4032112" cy="1886626"/>
          </a:xfrm>
          <a:custGeom>
            <a:avLst/>
            <a:gdLst/>
            <a:ahLst/>
            <a:cxnLst/>
            <a:rect l="l" t="t" r="r" b="b"/>
            <a:pathLst>
              <a:path w="6069184" h="2839783">
                <a:moveTo>
                  <a:pt x="0" y="0"/>
                </a:moveTo>
                <a:lnTo>
                  <a:pt x="6069184" y="0"/>
                </a:lnTo>
                <a:lnTo>
                  <a:pt x="6063824" y="106160"/>
                </a:lnTo>
                <a:cubicBezTo>
                  <a:pt x="5907892" y="1641596"/>
                  <a:pt x="4611168" y="2839783"/>
                  <a:pt x="3034592" y="2839783"/>
                </a:cubicBezTo>
                <a:cubicBezTo>
                  <a:pt x="1458016" y="2839783"/>
                  <a:pt x="161293" y="1641596"/>
                  <a:pt x="5361" y="10616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6914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1171</Words>
  <Application>Microsoft Macintosh PowerPoint</Application>
  <PresentationFormat>Grand écran</PresentationFormat>
  <Paragraphs>133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Thème Office</vt:lpstr>
      <vt:lpstr>Présentation PowerPoint</vt:lpstr>
      <vt:lpstr>INTRODUCTION</vt:lpstr>
      <vt:lpstr>LES LOIS SUR L’INCLUSION SCOLAIRE</vt:lpstr>
      <vt:lpstr>LE DISPOSITIF ULIS  </vt:lpstr>
      <vt:lpstr>LES PROCEDURES D’ORIENTATION ET D’AFFECTATION </vt:lpstr>
      <vt:lpstr>FINALITES POUR LES ELEVES DU DISPOSITIF </vt:lpstr>
      <vt:lpstr>LES ACTEURS DU DISPOSITIF</vt:lpstr>
      <vt:lpstr>LE RÔLE DE L’ENSEIGNANTE COORDONNATRICE Maud  JACCOUD</vt:lpstr>
      <vt:lpstr>LE RÔLE DES ACCOMPAGNANTES DES ELEVES EN SITUATION DE HANDICAP (AESH)   Viviane THOMAS</vt:lpstr>
      <vt:lpstr>LE RÔLE DES PROFESSEURS DU COLLEGE </vt:lpstr>
      <vt:lpstr>LES ELEVES DU DISPOSITIF ULIS TFC COLLEGE</vt:lpstr>
      <vt:lpstr>DES ELEVES A BESOINS EDUCATIFS PARTICULIERS</vt:lpstr>
      <vt:lpstr>LES PRINCIPAUX TROUBLES DES TFC</vt:lpstr>
      <vt:lpstr>DES EXEMPLES DE DIFFICULTES RENCONTREES PAR UN ELEVE TFC</vt:lpstr>
      <vt:lpstr>La salle 17 dédiée à l’accueil des élèves du dispositif ULIS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degore laurence</dc:creator>
  <cp:lastModifiedBy>Maud Maud</cp:lastModifiedBy>
  <cp:revision>96</cp:revision>
  <dcterms:created xsi:type="dcterms:W3CDTF">2020-08-29T14:22:39Z</dcterms:created>
  <dcterms:modified xsi:type="dcterms:W3CDTF">2024-08-28T09:55:05Z</dcterms:modified>
</cp:coreProperties>
</file>